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users\plaba\Documents\dane_zawody\zestawienie_og&#243;ln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Popularność</a:t>
            </a:r>
            <a:r>
              <a:rPr lang="en-US" dirty="0"/>
              <a:t> </a:t>
            </a:r>
            <a:r>
              <a:rPr lang="pl-PL" dirty="0" smtClean="0"/>
              <a:t> </a:t>
            </a:r>
            <a:r>
              <a:rPr lang="en-US" dirty="0" err="1" smtClean="0"/>
              <a:t>zawodów</a:t>
            </a:r>
            <a:r>
              <a:rPr lang="en-US" dirty="0" smtClean="0"/>
              <a:t> </a:t>
            </a:r>
            <a:r>
              <a:rPr lang="en-US" dirty="0"/>
              <a:t>w </a:t>
            </a:r>
            <a:r>
              <a:rPr lang="en-US" dirty="0" err="1"/>
              <a:t>zasadniczych</a:t>
            </a:r>
            <a:r>
              <a:rPr lang="en-US" dirty="0"/>
              <a:t> </a:t>
            </a:r>
            <a:r>
              <a:rPr lang="en-US" dirty="0" err="1"/>
              <a:t>szkołach</a:t>
            </a:r>
            <a:r>
              <a:rPr lang="en-US" dirty="0"/>
              <a:t> </a:t>
            </a:r>
            <a:r>
              <a:rPr lang="en-US" dirty="0" err="1"/>
              <a:t>zawodowych</a:t>
            </a:r>
            <a:r>
              <a:rPr lang="en-US" dirty="0"/>
              <a:t> w </a:t>
            </a:r>
            <a:r>
              <a:rPr lang="en-US" dirty="0" err="1"/>
              <a:t>latach</a:t>
            </a:r>
            <a:r>
              <a:rPr lang="en-US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2013-2017 </a:t>
            </a:r>
            <a:r>
              <a:rPr lang="en-US" dirty="0"/>
              <a:t>w </a:t>
            </a:r>
            <a:r>
              <a:rPr lang="en-US" dirty="0" err="1"/>
              <a:t>województwie</a:t>
            </a:r>
            <a:r>
              <a:rPr lang="en-US" dirty="0"/>
              <a:t> </a:t>
            </a:r>
            <a:r>
              <a:rPr lang="en-US" dirty="0" err="1"/>
              <a:t>opolskim</a:t>
            </a:r>
            <a:r>
              <a:rPr lang="en-US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popularność_zawodów_zsz!$B$2:$B$19</c:f>
            </c:numRef>
          </c:val>
        </c:ser>
        <c:ser>
          <c:idx val="2"/>
          <c:order val="1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popularność_zawodów_zsz!$C$2:$C$19</c:f>
            </c:numRef>
          </c:val>
        </c:ser>
        <c:ser>
          <c:idx val="3"/>
          <c:order val="2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popularność_zawodów_zsz!$D$2:$D$19</c:f>
            </c:numRef>
          </c:val>
        </c:ser>
        <c:ser>
          <c:idx val="4"/>
          <c:order val="3"/>
          <c:tx>
            <c:v>2013</c:v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popularność_zawodów_zsz!$E$2:$E$19</c:f>
              <c:numCache>
                <c:formatCode>#,###</c:formatCode>
                <c:ptCount val="18"/>
                <c:pt idx="0">
                  <c:v>992</c:v>
                </c:pt>
                <c:pt idx="1">
                  <c:v>758</c:v>
                </c:pt>
                <c:pt idx="2">
                  <c:v>587</c:v>
                </c:pt>
                <c:pt idx="3">
                  <c:v>479</c:v>
                </c:pt>
                <c:pt idx="4">
                  <c:v>306</c:v>
                </c:pt>
                <c:pt idx="5">
                  <c:v>298</c:v>
                </c:pt>
                <c:pt idx="6">
                  <c:v>287</c:v>
                </c:pt>
                <c:pt idx="7">
                  <c:v>282</c:v>
                </c:pt>
                <c:pt idx="8">
                  <c:v>228</c:v>
                </c:pt>
                <c:pt idx="9">
                  <c:v>217</c:v>
                </c:pt>
                <c:pt idx="10">
                  <c:v>204</c:v>
                </c:pt>
                <c:pt idx="11">
                  <c:v>137</c:v>
                </c:pt>
                <c:pt idx="12">
                  <c:v>108</c:v>
                </c:pt>
                <c:pt idx="13">
                  <c:v>81</c:v>
                </c:pt>
                <c:pt idx="14">
                  <c:v>80</c:v>
                </c:pt>
                <c:pt idx="15">
                  <c:v>60</c:v>
                </c:pt>
                <c:pt idx="16">
                  <c:v>59</c:v>
                </c:pt>
                <c:pt idx="17">
                  <c:v>46</c:v>
                </c:pt>
              </c:numCache>
            </c:numRef>
          </c:val>
        </c:ser>
        <c:ser>
          <c:idx val="5"/>
          <c:order val="4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popularność_zawodów_zsz!$F$2:$F$19</c:f>
            </c:numRef>
          </c:val>
        </c:ser>
        <c:ser>
          <c:idx val="6"/>
          <c:order val="5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popularność_zawodów_zsz!$G$2:$G$19</c:f>
            </c:numRef>
          </c:val>
        </c:ser>
        <c:ser>
          <c:idx val="7"/>
          <c:order val="6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popularność_zawodów_zsz!$H$2:$H$19</c:f>
            </c:numRef>
          </c:val>
        </c:ser>
        <c:ser>
          <c:idx val="8"/>
          <c:order val="7"/>
          <c:tx>
            <c:v>2014</c:v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popularność_zawodów_zsz!$I$2:$I$19</c:f>
              <c:numCache>
                <c:formatCode>General</c:formatCode>
                <c:ptCount val="18"/>
                <c:pt idx="0">
                  <c:v>944</c:v>
                </c:pt>
                <c:pt idx="1">
                  <c:v>722</c:v>
                </c:pt>
                <c:pt idx="2">
                  <c:v>778</c:v>
                </c:pt>
                <c:pt idx="3">
                  <c:v>598</c:v>
                </c:pt>
                <c:pt idx="4">
                  <c:v>353</c:v>
                </c:pt>
                <c:pt idx="5">
                  <c:v>291</c:v>
                </c:pt>
                <c:pt idx="6">
                  <c:v>235</c:v>
                </c:pt>
                <c:pt idx="7">
                  <c:v>312</c:v>
                </c:pt>
                <c:pt idx="8">
                  <c:v>188</c:v>
                </c:pt>
                <c:pt idx="9">
                  <c:v>257</c:v>
                </c:pt>
                <c:pt idx="10">
                  <c:v>179</c:v>
                </c:pt>
                <c:pt idx="11">
                  <c:v>134</c:v>
                </c:pt>
                <c:pt idx="12">
                  <c:v>94</c:v>
                </c:pt>
                <c:pt idx="13">
                  <c:v>90</c:v>
                </c:pt>
                <c:pt idx="14">
                  <c:v>114</c:v>
                </c:pt>
                <c:pt idx="15">
                  <c:v>53</c:v>
                </c:pt>
                <c:pt idx="16">
                  <c:v>61</c:v>
                </c:pt>
                <c:pt idx="17">
                  <c:v>50</c:v>
                </c:pt>
              </c:numCache>
            </c:numRef>
          </c:val>
        </c:ser>
        <c:ser>
          <c:idx val="9"/>
          <c:order val="8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popularność_zawodów_zsz!$J$2:$J$19</c:f>
            </c:numRef>
          </c:val>
        </c:ser>
        <c:ser>
          <c:idx val="10"/>
          <c:order val="9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popularność_zawodów_zsz!$K$2:$K$19</c:f>
            </c:numRef>
          </c:val>
        </c:ser>
        <c:ser>
          <c:idx val="11"/>
          <c:order val="10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popularność_zawodów_zsz!$L$2:$L$19</c:f>
            </c:numRef>
          </c:val>
        </c:ser>
        <c:ser>
          <c:idx val="12"/>
          <c:order val="11"/>
          <c:tx>
            <c:v>2015</c:v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popularność_zawodów_zsz!$M$2:$M$19</c:f>
              <c:numCache>
                <c:formatCode>#,###</c:formatCode>
                <c:ptCount val="18"/>
                <c:pt idx="0">
                  <c:v>906</c:v>
                </c:pt>
                <c:pt idx="1">
                  <c:v>711</c:v>
                </c:pt>
                <c:pt idx="2">
                  <c:v>642</c:v>
                </c:pt>
                <c:pt idx="3">
                  <c:v>552</c:v>
                </c:pt>
                <c:pt idx="4">
                  <c:v>268</c:v>
                </c:pt>
                <c:pt idx="5">
                  <c:v>312</c:v>
                </c:pt>
                <c:pt idx="6">
                  <c:v>252</c:v>
                </c:pt>
                <c:pt idx="7">
                  <c:v>322</c:v>
                </c:pt>
                <c:pt idx="8">
                  <c:v>200</c:v>
                </c:pt>
                <c:pt idx="9" formatCode="General">
                  <c:v>244</c:v>
                </c:pt>
                <c:pt idx="10" formatCode="General">
                  <c:v>193</c:v>
                </c:pt>
                <c:pt idx="11" formatCode="General">
                  <c:v>143</c:v>
                </c:pt>
                <c:pt idx="12" formatCode="General">
                  <c:v>120</c:v>
                </c:pt>
                <c:pt idx="13" formatCode="General">
                  <c:v>92</c:v>
                </c:pt>
                <c:pt idx="14" formatCode="General">
                  <c:v>100</c:v>
                </c:pt>
                <c:pt idx="15" formatCode="General">
                  <c:v>57</c:v>
                </c:pt>
                <c:pt idx="16" formatCode="General">
                  <c:v>55</c:v>
                </c:pt>
                <c:pt idx="17" formatCode="General">
                  <c:v>60</c:v>
                </c:pt>
              </c:numCache>
            </c:numRef>
          </c:val>
        </c:ser>
        <c:ser>
          <c:idx val="13"/>
          <c:order val="12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popularność_zawodów_zsz!$N$2:$N$19</c:f>
            </c:numRef>
          </c:val>
        </c:ser>
        <c:ser>
          <c:idx val="14"/>
          <c:order val="13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popularność_zawodów_zsz!$O$2:$O$19</c:f>
            </c:numRef>
          </c:val>
        </c:ser>
        <c:ser>
          <c:idx val="15"/>
          <c:order val="14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popularność_zawodów_zsz!$P$2:$P$19</c:f>
            </c:numRef>
          </c:val>
        </c:ser>
        <c:ser>
          <c:idx val="16"/>
          <c:order val="15"/>
          <c:tx>
            <c:v>2016</c:v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popularność_zawodów_zsz!$Q$2:$Q$19</c:f>
              <c:numCache>
                <c:formatCode>#,###</c:formatCode>
                <c:ptCount val="18"/>
                <c:pt idx="0">
                  <c:v>772</c:v>
                </c:pt>
                <c:pt idx="1">
                  <c:v>686</c:v>
                </c:pt>
                <c:pt idx="2">
                  <c:v>572</c:v>
                </c:pt>
                <c:pt idx="3">
                  <c:v>492</c:v>
                </c:pt>
                <c:pt idx="4">
                  <c:v>220</c:v>
                </c:pt>
                <c:pt idx="5">
                  <c:v>279</c:v>
                </c:pt>
                <c:pt idx="6">
                  <c:v>244</c:v>
                </c:pt>
                <c:pt idx="7">
                  <c:v>290</c:v>
                </c:pt>
                <c:pt idx="8">
                  <c:v>205</c:v>
                </c:pt>
                <c:pt idx="9">
                  <c:v>238</c:v>
                </c:pt>
                <c:pt idx="10">
                  <c:v>211</c:v>
                </c:pt>
                <c:pt idx="11">
                  <c:v>149</c:v>
                </c:pt>
                <c:pt idx="12">
                  <c:v>96</c:v>
                </c:pt>
                <c:pt idx="13">
                  <c:v>71</c:v>
                </c:pt>
                <c:pt idx="14">
                  <c:v>92</c:v>
                </c:pt>
                <c:pt idx="15">
                  <c:v>50</c:v>
                </c:pt>
                <c:pt idx="16">
                  <c:v>63</c:v>
                </c:pt>
                <c:pt idx="17">
                  <c:v>62</c:v>
                </c:pt>
              </c:numCache>
            </c:numRef>
          </c:val>
        </c:ser>
        <c:ser>
          <c:idx val="17"/>
          <c:order val="16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popularność_zawodów_zsz!$R$2:$R$19</c:f>
            </c:numRef>
          </c:val>
        </c:ser>
        <c:ser>
          <c:idx val="18"/>
          <c:order val="17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popularność_zawodów_zsz!$S$2:$S$19</c:f>
            </c:numRef>
          </c:val>
        </c:ser>
        <c:ser>
          <c:idx val="0"/>
          <c:order val="18"/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popularność_zawodów_zsz!$T$2:$T$19</c:f>
            </c:numRef>
          </c:val>
        </c:ser>
        <c:ser>
          <c:idx val="19"/>
          <c:order val="19"/>
          <c:tx>
            <c:v>2017</c:v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popularność_zawodów_zsz!$U$2:$U$19</c:f>
              <c:numCache>
                <c:formatCode>#,###</c:formatCode>
                <c:ptCount val="18"/>
                <c:pt idx="0">
                  <c:v>738</c:v>
                </c:pt>
                <c:pt idx="1">
                  <c:v>655</c:v>
                </c:pt>
                <c:pt idx="2">
                  <c:v>524</c:v>
                </c:pt>
                <c:pt idx="3">
                  <c:v>482</c:v>
                </c:pt>
                <c:pt idx="4">
                  <c:v>167</c:v>
                </c:pt>
                <c:pt idx="5">
                  <c:v>265</c:v>
                </c:pt>
                <c:pt idx="6">
                  <c:v>235</c:v>
                </c:pt>
                <c:pt idx="7">
                  <c:v>282</c:v>
                </c:pt>
                <c:pt idx="8">
                  <c:v>211</c:v>
                </c:pt>
                <c:pt idx="9">
                  <c:v>232</c:v>
                </c:pt>
                <c:pt idx="10">
                  <c:v>216</c:v>
                </c:pt>
                <c:pt idx="11">
                  <c:v>149</c:v>
                </c:pt>
                <c:pt idx="12">
                  <c:v>82</c:v>
                </c:pt>
                <c:pt idx="13">
                  <c:v>60</c:v>
                </c:pt>
                <c:pt idx="14">
                  <c:v>79</c:v>
                </c:pt>
                <c:pt idx="15">
                  <c:v>44</c:v>
                </c:pt>
                <c:pt idx="16" formatCode="General">
                  <c:v>45</c:v>
                </c:pt>
                <c:pt idx="17" formatCode="General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44256"/>
        <c:axId val="68945792"/>
      </c:barChart>
      <c:catAx>
        <c:axId val="68944256"/>
        <c:scaling>
          <c:orientation val="minMax"/>
        </c:scaling>
        <c:delete val="0"/>
        <c:axPos val="b"/>
        <c:majorTickMark val="out"/>
        <c:minorTickMark val="none"/>
        <c:tickLblPos val="nextTo"/>
        <c:crossAx val="68945792"/>
        <c:crosses val="autoZero"/>
        <c:auto val="1"/>
        <c:lblAlgn val="ctr"/>
        <c:lblOffset val="100"/>
        <c:noMultiLvlLbl val="0"/>
      </c:catAx>
      <c:valAx>
        <c:axId val="68945792"/>
        <c:scaling>
          <c:orientation val="minMax"/>
        </c:scaling>
        <c:delete val="0"/>
        <c:axPos val="l"/>
        <c:majorGridlines/>
        <c:numFmt formatCode="#,###" sourceLinked="1"/>
        <c:majorTickMark val="out"/>
        <c:minorTickMark val="none"/>
        <c:tickLblPos val="nextTo"/>
        <c:crossAx val="68944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Wybór</a:t>
            </a:r>
            <a:r>
              <a:rPr lang="pl-PL" baseline="0" dirty="0"/>
              <a:t> zawodów przez uczniów klas </a:t>
            </a:r>
            <a:r>
              <a:rPr lang="pl-PL" baseline="0" dirty="0" smtClean="0"/>
              <a:t>I zasadniczych szkół zawodowych i branżowej szkoły I stopnia w </a:t>
            </a:r>
            <a:r>
              <a:rPr lang="pl-PL" baseline="0" dirty="0"/>
              <a:t>latach 2013-2017  </a:t>
            </a:r>
            <a:endParaRPr lang="pl-PL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popularność_zawodów_zsz!$B$1</c:f>
              <c:strCache>
                <c:ptCount val="1"/>
                <c:pt idx="0">
                  <c:v>2013 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popularność_zawodów_zsz!$B$2:$B$19</c:f>
              <c:numCache>
                <c:formatCode>#,###</c:formatCode>
                <c:ptCount val="18"/>
                <c:pt idx="0">
                  <c:v>397</c:v>
                </c:pt>
                <c:pt idx="1">
                  <c:v>264</c:v>
                </c:pt>
                <c:pt idx="2">
                  <c:v>280</c:v>
                </c:pt>
                <c:pt idx="3">
                  <c:v>257</c:v>
                </c:pt>
                <c:pt idx="4">
                  <c:v>148</c:v>
                </c:pt>
                <c:pt idx="5">
                  <c:v>108</c:v>
                </c:pt>
                <c:pt idx="6">
                  <c:v>100</c:v>
                </c:pt>
                <c:pt idx="7">
                  <c:v>121</c:v>
                </c:pt>
                <c:pt idx="8">
                  <c:v>87</c:v>
                </c:pt>
                <c:pt idx="9">
                  <c:v>106</c:v>
                </c:pt>
                <c:pt idx="10">
                  <c:v>83</c:v>
                </c:pt>
                <c:pt idx="11">
                  <c:v>37</c:v>
                </c:pt>
                <c:pt idx="12">
                  <c:v>41</c:v>
                </c:pt>
                <c:pt idx="13">
                  <c:v>43</c:v>
                </c:pt>
                <c:pt idx="14">
                  <c:v>36</c:v>
                </c:pt>
                <c:pt idx="15">
                  <c:v>20</c:v>
                </c:pt>
                <c:pt idx="16">
                  <c:v>16</c:v>
                </c:pt>
                <c:pt idx="17">
                  <c:v>28</c:v>
                </c:pt>
              </c:numCache>
            </c:numRef>
          </c:val>
        </c:ser>
        <c:ser>
          <c:idx val="1"/>
          <c:order val="1"/>
          <c:tx>
            <c:strRef>
              <c:f>popularność_zawodów_zsz!$C$1</c:f>
              <c:strCache>
                <c:ptCount val="1"/>
                <c:pt idx="0">
                  <c:v>II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popularność_zawodów_zsz!$C$2:$C$19</c:f>
            </c:numRef>
          </c:val>
        </c:ser>
        <c:ser>
          <c:idx val="2"/>
          <c:order val="2"/>
          <c:tx>
            <c:strRef>
              <c:f>popularność_zawodów_zsz!$D$1</c:f>
              <c:strCache>
                <c:ptCount val="1"/>
                <c:pt idx="0">
                  <c:v>III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popularność_zawodów_zsz!$D$2:$D$19</c:f>
            </c:numRef>
          </c:val>
        </c:ser>
        <c:ser>
          <c:idx val="3"/>
          <c:order val="3"/>
          <c:tx>
            <c:strRef>
              <c:f>popularność_zawodów_zsz!$E$1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popularność_zawodów_zsz!$E$2:$E$19</c:f>
            </c:numRef>
          </c:val>
        </c:ser>
        <c:ser>
          <c:idx val="4"/>
          <c:order val="4"/>
          <c:tx>
            <c:strRef>
              <c:f>popularność_zawodów_zsz!$F$1</c:f>
              <c:strCache>
                <c:ptCount val="1"/>
                <c:pt idx="0">
                  <c:v>2014 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popularność_zawodów_zsz!$F$2:$F$19</c:f>
              <c:numCache>
                <c:formatCode>General</c:formatCode>
                <c:ptCount val="18"/>
                <c:pt idx="0">
                  <c:v>356</c:v>
                </c:pt>
                <c:pt idx="1">
                  <c:v>254</c:v>
                </c:pt>
                <c:pt idx="2">
                  <c:v>246</c:v>
                </c:pt>
                <c:pt idx="3">
                  <c:v>192</c:v>
                </c:pt>
                <c:pt idx="4">
                  <c:v>100</c:v>
                </c:pt>
                <c:pt idx="5">
                  <c:v>115</c:v>
                </c:pt>
                <c:pt idx="6">
                  <c:v>83</c:v>
                </c:pt>
                <c:pt idx="7">
                  <c:v>111</c:v>
                </c:pt>
                <c:pt idx="8">
                  <c:v>62</c:v>
                </c:pt>
                <c:pt idx="9">
                  <c:v>71</c:v>
                </c:pt>
                <c:pt idx="10">
                  <c:v>47</c:v>
                </c:pt>
                <c:pt idx="11">
                  <c:v>60</c:v>
                </c:pt>
                <c:pt idx="12">
                  <c:v>33</c:v>
                </c:pt>
                <c:pt idx="13">
                  <c:v>24</c:v>
                </c:pt>
                <c:pt idx="14">
                  <c:v>40</c:v>
                </c:pt>
                <c:pt idx="15">
                  <c:v>19</c:v>
                </c:pt>
                <c:pt idx="16">
                  <c:v>19</c:v>
                </c:pt>
                <c:pt idx="17">
                  <c:v>18</c:v>
                </c:pt>
              </c:numCache>
            </c:numRef>
          </c:val>
        </c:ser>
        <c:ser>
          <c:idx val="5"/>
          <c:order val="5"/>
          <c:tx>
            <c:strRef>
              <c:f>popularność_zawodów_zsz!$G$1</c:f>
              <c:strCache>
                <c:ptCount val="1"/>
                <c:pt idx="0">
                  <c:v>II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popularność_zawodów_zsz!$G$2:$G$19</c:f>
            </c:numRef>
          </c:val>
        </c:ser>
        <c:ser>
          <c:idx val="6"/>
          <c:order val="6"/>
          <c:tx>
            <c:strRef>
              <c:f>popularność_zawodów_zsz!$H$1</c:f>
              <c:strCache>
                <c:ptCount val="1"/>
                <c:pt idx="0">
                  <c:v>III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popularność_zawodów_zsz!$H$2:$H$19</c:f>
            </c:numRef>
          </c:val>
        </c:ser>
        <c:ser>
          <c:idx val="7"/>
          <c:order val="7"/>
          <c:tx>
            <c:strRef>
              <c:f>popularność_zawodów_zsz!$I$1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popularność_zawodów_zsz!$I$2:$I$19</c:f>
            </c:numRef>
          </c:val>
        </c:ser>
        <c:ser>
          <c:idx val="8"/>
          <c:order val="8"/>
          <c:tx>
            <c:strRef>
              <c:f>popularność_zawodów_zsz!$J$1</c:f>
              <c:strCache>
                <c:ptCount val="1"/>
                <c:pt idx="0">
                  <c:v>2015 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popularność_zawodów_zsz!$J$2:$J$19</c:f>
              <c:numCache>
                <c:formatCode>#,###</c:formatCode>
                <c:ptCount val="18"/>
                <c:pt idx="0">
                  <c:v>320</c:v>
                </c:pt>
                <c:pt idx="1">
                  <c:v>258</c:v>
                </c:pt>
                <c:pt idx="2">
                  <c:v>202</c:v>
                </c:pt>
                <c:pt idx="3">
                  <c:v>207</c:v>
                </c:pt>
                <c:pt idx="4">
                  <c:v>71</c:v>
                </c:pt>
                <c:pt idx="5">
                  <c:v>130</c:v>
                </c:pt>
                <c:pt idx="6">
                  <c:v>106</c:v>
                </c:pt>
                <c:pt idx="7">
                  <c:v>115</c:v>
                </c:pt>
                <c:pt idx="8">
                  <c:v>87</c:v>
                </c:pt>
                <c:pt idx="9" formatCode="General">
                  <c:v>94</c:v>
                </c:pt>
                <c:pt idx="10" formatCode="General">
                  <c:v>81</c:v>
                </c:pt>
                <c:pt idx="11" formatCode="General">
                  <c:v>50</c:v>
                </c:pt>
                <c:pt idx="12" formatCode="General">
                  <c:v>54</c:v>
                </c:pt>
                <c:pt idx="13" formatCode="General">
                  <c:v>29</c:v>
                </c:pt>
                <c:pt idx="14" formatCode="General">
                  <c:v>27</c:v>
                </c:pt>
                <c:pt idx="15" formatCode="General">
                  <c:v>19</c:v>
                </c:pt>
                <c:pt idx="16" formatCode="General">
                  <c:v>28</c:v>
                </c:pt>
                <c:pt idx="17" formatCode="General">
                  <c:v>25</c:v>
                </c:pt>
              </c:numCache>
            </c:numRef>
          </c:val>
        </c:ser>
        <c:ser>
          <c:idx val="9"/>
          <c:order val="9"/>
          <c:tx>
            <c:strRef>
              <c:f>popularność_zawodów_zsz!$K$1</c:f>
              <c:strCache>
                <c:ptCount val="1"/>
                <c:pt idx="0">
                  <c:v>II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popularność_zawodów_zsz!$K$2:$K$19</c:f>
            </c:numRef>
          </c:val>
        </c:ser>
        <c:ser>
          <c:idx val="10"/>
          <c:order val="10"/>
          <c:tx>
            <c:strRef>
              <c:f>popularność_zawodów_zsz!$L$1</c:f>
              <c:strCache>
                <c:ptCount val="1"/>
                <c:pt idx="0">
                  <c:v>III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popularność_zawodów_zsz!$L$2:$L$19</c:f>
            </c:numRef>
          </c:val>
        </c:ser>
        <c:ser>
          <c:idx val="11"/>
          <c:order val="11"/>
          <c:tx>
            <c:strRef>
              <c:f>popularność_zawodów_zsz!$M$1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popularność_zawodów_zsz!$M$2:$M$19</c:f>
            </c:numRef>
          </c:val>
        </c:ser>
        <c:ser>
          <c:idx val="12"/>
          <c:order val="12"/>
          <c:tx>
            <c:strRef>
              <c:f>popularność_zawodów_zsz!$N$1</c:f>
              <c:strCache>
                <c:ptCount val="1"/>
                <c:pt idx="0">
                  <c:v>2016 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popularność_zawodów_zsz!$N$2:$N$19</c:f>
              <c:numCache>
                <c:formatCode>#,###</c:formatCode>
                <c:ptCount val="18"/>
                <c:pt idx="0">
                  <c:v>260</c:v>
                </c:pt>
                <c:pt idx="1">
                  <c:v>242</c:v>
                </c:pt>
                <c:pt idx="2">
                  <c:v>204</c:v>
                </c:pt>
                <c:pt idx="3">
                  <c:v>197</c:v>
                </c:pt>
                <c:pt idx="4">
                  <c:v>73</c:v>
                </c:pt>
                <c:pt idx="5">
                  <c:v>70</c:v>
                </c:pt>
                <c:pt idx="6">
                  <c:v>80</c:v>
                </c:pt>
                <c:pt idx="7">
                  <c:v>88</c:v>
                </c:pt>
                <c:pt idx="8">
                  <c:v>82</c:v>
                </c:pt>
                <c:pt idx="9">
                  <c:v>106</c:v>
                </c:pt>
                <c:pt idx="10">
                  <c:v>80</c:v>
                </c:pt>
                <c:pt idx="11">
                  <c:v>48</c:v>
                </c:pt>
                <c:pt idx="12">
                  <c:v>25</c:v>
                </c:pt>
                <c:pt idx="13">
                  <c:v>20</c:v>
                </c:pt>
                <c:pt idx="14">
                  <c:v>26</c:v>
                </c:pt>
                <c:pt idx="15">
                  <c:v>21</c:v>
                </c:pt>
                <c:pt idx="16">
                  <c:v>19</c:v>
                </c:pt>
                <c:pt idx="17">
                  <c:v>24</c:v>
                </c:pt>
              </c:numCache>
            </c:numRef>
          </c:val>
        </c:ser>
        <c:ser>
          <c:idx val="13"/>
          <c:order val="13"/>
          <c:tx>
            <c:strRef>
              <c:f>popularność_zawodów_zsz!$O$1</c:f>
              <c:strCache>
                <c:ptCount val="1"/>
                <c:pt idx="0">
                  <c:v>II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popularność_zawodów_zsz!$O$2:$O$19</c:f>
            </c:numRef>
          </c:val>
        </c:ser>
        <c:ser>
          <c:idx val="14"/>
          <c:order val="14"/>
          <c:tx>
            <c:strRef>
              <c:f>popularność_zawodów_zsz!$P$1</c:f>
              <c:strCache>
                <c:ptCount val="1"/>
                <c:pt idx="0">
                  <c:v>III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popularność_zawodów_zsz!$P$2:$P$19</c:f>
            </c:numRef>
          </c:val>
        </c:ser>
        <c:ser>
          <c:idx val="15"/>
          <c:order val="15"/>
          <c:tx>
            <c:strRef>
              <c:f>popularność_zawodów_zsz!$Q$1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popularność_zawodów_zsz!$Q$2:$Q$19</c:f>
            </c:numRef>
          </c:val>
        </c:ser>
        <c:ser>
          <c:idx val="16"/>
          <c:order val="16"/>
          <c:tx>
            <c:strRef>
              <c:f>popularność_zawodów_zsz!$R$1</c:f>
              <c:strCache>
                <c:ptCount val="1"/>
                <c:pt idx="0">
                  <c:v>2017 I</c:v>
                </c:pt>
              </c:strCache>
            </c:strRef>
          </c:tx>
          <c:invertIfNegative val="0"/>
          <c:cat>
            <c:strRef>
              <c:f>popularność_zawodów_zsz!$A$2:$A$19</c:f>
              <c:strCache>
                <c:ptCount val="18"/>
                <c:pt idx="0">
                  <c:v>Mechanik pojazdów samochodowych</c:v>
                </c:pt>
                <c:pt idx="1">
                  <c:v>Fryzjer</c:v>
                </c:pt>
                <c:pt idx="2">
                  <c:v>Sprzedawca</c:v>
                </c:pt>
                <c:pt idx="3">
                  <c:v>Kucharz</c:v>
                </c:pt>
                <c:pt idx="4">
                  <c:v>Murarz-tynkarz</c:v>
                </c:pt>
                <c:pt idx="5">
                  <c:v>Ślusarz</c:v>
                </c:pt>
                <c:pt idx="6">
                  <c:v>Stolarz</c:v>
                </c:pt>
                <c:pt idx="7">
                  <c:v>Elektryk</c:v>
                </c:pt>
                <c:pt idx="8">
                  <c:v>Cukiernik</c:v>
                </c:pt>
                <c:pt idx="9">
                  <c:v>Monter zabudowy i robót wykończeniowych w budownictwie</c:v>
                </c:pt>
                <c:pt idx="10">
                  <c:v>Elektromechanik pojazdów samochodowych</c:v>
                </c:pt>
                <c:pt idx="11">
                  <c:v>Operator obrabiarek skrawających</c:v>
                </c:pt>
                <c:pt idx="12">
                  <c:v>Piekarz</c:v>
                </c:pt>
                <c:pt idx="13">
                  <c:v>Mechanik-operator pojazdów i maszyn rolniczych</c:v>
                </c:pt>
                <c:pt idx="14">
                  <c:v>Monter sieci, instalacji i urządzeń sanitarnych</c:v>
                </c:pt>
                <c:pt idx="15">
                  <c:v>Blacharz samochodowy</c:v>
                </c:pt>
                <c:pt idx="16">
                  <c:v>Mechanik-monter maszyn i urządzeń</c:v>
                </c:pt>
                <c:pt idx="17">
                  <c:v>Lakiernik</c:v>
                </c:pt>
              </c:strCache>
            </c:strRef>
          </c:cat>
          <c:val>
            <c:numRef>
              <c:f>popularność_zawodów_zsz!$R$2:$R$19</c:f>
              <c:numCache>
                <c:formatCode>#,###</c:formatCode>
                <c:ptCount val="18"/>
                <c:pt idx="0">
                  <c:v>264</c:v>
                </c:pt>
                <c:pt idx="1">
                  <c:v>225</c:v>
                </c:pt>
                <c:pt idx="2">
                  <c:v>168</c:v>
                </c:pt>
                <c:pt idx="3">
                  <c:v>168</c:v>
                </c:pt>
                <c:pt idx="4">
                  <c:v>49</c:v>
                </c:pt>
                <c:pt idx="5">
                  <c:v>95</c:v>
                </c:pt>
                <c:pt idx="6">
                  <c:v>76</c:v>
                </c:pt>
                <c:pt idx="7">
                  <c:v>95</c:v>
                </c:pt>
                <c:pt idx="8">
                  <c:v>67</c:v>
                </c:pt>
                <c:pt idx="9">
                  <c:v>77</c:v>
                </c:pt>
                <c:pt idx="10">
                  <c:v>65</c:v>
                </c:pt>
                <c:pt idx="11">
                  <c:v>63</c:v>
                </c:pt>
                <c:pt idx="12">
                  <c:v>17</c:v>
                </c:pt>
                <c:pt idx="13">
                  <c:v>15</c:v>
                </c:pt>
                <c:pt idx="14">
                  <c:v>23</c:v>
                </c:pt>
                <c:pt idx="15">
                  <c:v>10</c:v>
                </c:pt>
                <c:pt idx="16" formatCode="General">
                  <c:v>3</c:v>
                </c:pt>
                <c:pt idx="17" formatCode="General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622592"/>
        <c:axId val="70628480"/>
      </c:barChart>
      <c:catAx>
        <c:axId val="70622592"/>
        <c:scaling>
          <c:orientation val="minMax"/>
        </c:scaling>
        <c:delete val="0"/>
        <c:axPos val="b"/>
        <c:majorTickMark val="out"/>
        <c:minorTickMark val="none"/>
        <c:tickLblPos val="nextTo"/>
        <c:crossAx val="70628480"/>
        <c:crosses val="autoZero"/>
        <c:auto val="1"/>
        <c:lblAlgn val="ctr"/>
        <c:lblOffset val="100"/>
        <c:noMultiLvlLbl val="0"/>
      </c:catAx>
      <c:valAx>
        <c:axId val="70628480"/>
        <c:scaling>
          <c:orientation val="minMax"/>
        </c:scaling>
        <c:delete val="0"/>
        <c:axPos val="l"/>
        <c:majorGridlines/>
        <c:numFmt formatCode="#,###" sourceLinked="1"/>
        <c:majorTickMark val="out"/>
        <c:minorTickMark val="none"/>
        <c:tickLblPos val="nextTo"/>
        <c:crossAx val="70622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'popularność zawodów technikum'!$B$1</c:f>
              <c:strCache>
                <c:ptCount val="1"/>
                <c:pt idx="0">
                  <c:v>2013 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technikum'!$B$2:$B$42</c:f>
            </c:numRef>
          </c:val>
        </c:ser>
        <c:ser>
          <c:idx val="1"/>
          <c:order val="1"/>
          <c:tx>
            <c:strRef>
              <c:f>'popularność zawodów technikum'!$C$1</c:f>
              <c:strCache>
                <c:ptCount val="1"/>
                <c:pt idx="0">
                  <c:v>2013 II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technikum'!$C$2:$C$42</c:f>
            </c:numRef>
          </c:val>
        </c:ser>
        <c:ser>
          <c:idx val="2"/>
          <c:order val="2"/>
          <c:tx>
            <c:strRef>
              <c:f>'popularność zawodów technikum'!$D$1</c:f>
              <c:strCache>
                <c:ptCount val="1"/>
                <c:pt idx="0">
                  <c:v>2013 III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technikum'!$D$2:$D$42</c:f>
            </c:numRef>
          </c:val>
        </c:ser>
        <c:ser>
          <c:idx val="3"/>
          <c:order val="3"/>
          <c:tx>
            <c:strRef>
              <c:f>'popularność zawodów technikum'!$E$1</c:f>
              <c:strCache>
                <c:ptCount val="1"/>
                <c:pt idx="0">
                  <c:v>2013 IV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technikum'!$E$2:$E$42</c:f>
            </c:numRef>
          </c:val>
        </c:ser>
        <c:ser>
          <c:idx val="4"/>
          <c:order val="4"/>
          <c:tx>
            <c:strRef>
              <c:f>'popularność zawodów technikum'!$F$1</c:f>
              <c:strCache>
                <c:ptCount val="1"/>
                <c:pt idx="0">
                  <c:v>2013 Razem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technikum'!$F$2:$F$42</c:f>
              <c:numCache>
                <c:formatCode>General</c:formatCode>
                <c:ptCount val="38"/>
                <c:pt idx="0">
                  <c:v>1696</c:v>
                </c:pt>
                <c:pt idx="1">
                  <c:v>1480</c:v>
                </c:pt>
                <c:pt idx="2">
                  <c:v>1124</c:v>
                </c:pt>
                <c:pt idx="3">
                  <c:v>812</c:v>
                </c:pt>
                <c:pt idx="4">
                  <c:v>743</c:v>
                </c:pt>
                <c:pt idx="5">
                  <c:v>737</c:v>
                </c:pt>
                <c:pt idx="6">
                  <c:v>691</c:v>
                </c:pt>
                <c:pt idx="7">
                  <c:v>624</c:v>
                </c:pt>
                <c:pt idx="8">
                  <c:v>615</c:v>
                </c:pt>
                <c:pt idx="9">
                  <c:v>454</c:v>
                </c:pt>
                <c:pt idx="10">
                  <c:v>450</c:v>
                </c:pt>
                <c:pt idx="11">
                  <c:v>450</c:v>
                </c:pt>
                <c:pt idx="12">
                  <c:v>414</c:v>
                </c:pt>
                <c:pt idx="13">
                  <c:v>314</c:v>
                </c:pt>
                <c:pt idx="14">
                  <c:v>284</c:v>
                </c:pt>
                <c:pt idx="15">
                  <c:v>234</c:v>
                </c:pt>
                <c:pt idx="16">
                  <c:v>203</c:v>
                </c:pt>
                <c:pt idx="17">
                  <c:v>171</c:v>
                </c:pt>
                <c:pt idx="18">
                  <c:v>169</c:v>
                </c:pt>
                <c:pt idx="19">
                  <c:v>148</c:v>
                </c:pt>
                <c:pt idx="20">
                  <c:v>139</c:v>
                </c:pt>
                <c:pt idx="21">
                  <c:v>131</c:v>
                </c:pt>
                <c:pt idx="22">
                  <c:v>119</c:v>
                </c:pt>
                <c:pt idx="23">
                  <c:v>111</c:v>
                </c:pt>
                <c:pt idx="24">
                  <c:v>105</c:v>
                </c:pt>
                <c:pt idx="25">
                  <c:v>97</c:v>
                </c:pt>
                <c:pt idx="26">
                  <c:v>94</c:v>
                </c:pt>
                <c:pt idx="27">
                  <c:v>92</c:v>
                </c:pt>
                <c:pt idx="28">
                  <c:v>87</c:v>
                </c:pt>
                <c:pt idx="29">
                  <c:v>74</c:v>
                </c:pt>
                <c:pt idx="30">
                  <c:v>42</c:v>
                </c:pt>
                <c:pt idx="31">
                  <c:v>32</c:v>
                </c:pt>
                <c:pt idx="32">
                  <c:v>27</c:v>
                </c:pt>
                <c:pt idx="33">
                  <c:v>24</c:v>
                </c:pt>
                <c:pt idx="34">
                  <c:v>23</c:v>
                </c:pt>
              </c:numCache>
            </c:numRef>
          </c:val>
        </c:ser>
        <c:ser>
          <c:idx val="5"/>
          <c:order val="5"/>
          <c:tx>
            <c:strRef>
              <c:f>'popularność zawodów technikum'!$G$1</c:f>
              <c:strCache>
                <c:ptCount val="1"/>
                <c:pt idx="0">
                  <c:v>2014 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technikum'!$G$2:$G$42</c:f>
            </c:numRef>
          </c:val>
        </c:ser>
        <c:ser>
          <c:idx val="6"/>
          <c:order val="6"/>
          <c:tx>
            <c:strRef>
              <c:f>'popularność zawodów technikum'!$H$1</c:f>
              <c:strCache>
                <c:ptCount val="1"/>
                <c:pt idx="0">
                  <c:v>2014 II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technikum'!$H$2:$H$42</c:f>
            </c:numRef>
          </c:val>
        </c:ser>
        <c:ser>
          <c:idx val="7"/>
          <c:order val="7"/>
          <c:tx>
            <c:strRef>
              <c:f>'popularność zawodów technikum'!$I$1</c:f>
              <c:strCache>
                <c:ptCount val="1"/>
                <c:pt idx="0">
                  <c:v>2014 III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technikum'!$I$2:$I$42</c:f>
            </c:numRef>
          </c:val>
        </c:ser>
        <c:ser>
          <c:idx val="8"/>
          <c:order val="8"/>
          <c:tx>
            <c:strRef>
              <c:f>'popularność zawodów technikum'!$J$1</c:f>
              <c:strCache>
                <c:ptCount val="1"/>
                <c:pt idx="0">
                  <c:v>2014 IV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technikum'!$J$2:$J$42</c:f>
            </c:numRef>
          </c:val>
        </c:ser>
        <c:ser>
          <c:idx val="9"/>
          <c:order val="9"/>
          <c:tx>
            <c:strRef>
              <c:f>'popularność zawodów technikum'!$K$1</c:f>
              <c:strCache>
                <c:ptCount val="1"/>
                <c:pt idx="0">
                  <c:v>2014 Razem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technikum'!$K$2:$K$42</c:f>
              <c:numCache>
                <c:formatCode>#,###</c:formatCode>
                <c:ptCount val="38"/>
                <c:pt idx="0">
                  <c:v>1666</c:v>
                </c:pt>
                <c:pt idx="1">
                  <c:v>1474</c:v>
                </c:pt>
                <c:pt idx="2">
                  <c:v>1216</c:v>
                </c:pt>
                <c:pt idx="3" formatCode="General">
                  <c:v>715</c:v>
                </c:pt>
                <c:pt idx="4">
                  <c:v>715</c:v>
                </c:pt>
                <c:pt idx="5" formatCode="General">
                  <c:v>621</c:v>
                </c:pt>
                <c:pt idx="6" formatCode="General">
                  <c:v>660</c:v>
                </c:pt>
                <c:pt idx="8" formatCode="General">
                  <c:v>671</c:v>
                </c:pt>
                <c:pt idx="9" formatCode="General">
                  <c:v>338</c:v>
                </c:pt>
                <c:pt idx="10" formatCode="General">
                  <c:v>453</c:v>
                </c:pt>
                <c:pt idx="11" formatCode="General">
                  <c:v>414</c:v>
                </c:pt>
                <c:pt idx="12" formatCode="General">
                  <c:v>394</c:v>
                </c:pt>
                <c:pt idx="13" formatCode="General">
                  <c:v>331</c:v>
                </c:pt>
                <c:pt idx="14" formatCode="General">
                  <c:v>198</c:v>
                </c:pt>
                <c:pt idx="15" formatCode="General">
                  <c:v>277</c:v>
                </c:pt>
                <c:pt idx="16" formatCode="General">
                  <c:v>220</c:v>
                </c:pt>
                <c:pt idx="17" formatCode="General">
                  <c:v>155</c:v>
                </c:pt>
                <c:pt idx="18" formatCode="General">
                  <c:v>183</c:v>
                </c:pt>
                <c:pt idx="19" formatCode="General">
                  <c:v>161</c:v>
                </c:pt>
                <c:pt idx="20" formatCode="General">
                  <c:v>154</c:v>
                </c:pt>
                <c:pt idx="21" formatCode="General">
                  <c:v>115</c:v>
                </c:pt>
                <c:pt idx="22" formatCode="General">
                  <c:v>124</c:v>
                </c:pt>
                <c:pt idx="23" formatCode="General">
                  <c:v>150</c:v>
                </c:pt>
                <c:pt idx="24" formatCode="General">
                  <c:v>92</c:v>
                </c:pt>
                <c:pt idx="25" formatCode="General">
                  <c:v>106</c:v>
                </c:pt>
                <c:pt idx="26" formatCode="General">
                  <c:v>101</c:v>
                </c:pt>
                <c:pt idx="27" formatCode="General">
                  <c:v>91</c:v>
                </c:pt>
                <c:pt idx="28" formatCode="General">
                  <c:v>95</c:v>
                </c:pt>
                <c:pt idx="29" formatCode="General">
                  <c:v>104</c:v>
                </c:pt>
                <c:pt idx="30" formatCode="General">
                  <c:v>30</c:v>
                </c:pt>
                <c:pt idx="31" formatCode="General">
                  <c:v>63</c:v>
                </c:pt>
                <c:pt idx="32" formatCode="General">
                  <c:v>35</c:v>
                </c:pt>
                <c:pt idx="33" formatCode="General">
                  <c:v>36</c:v>
                </c:pt>
                <c:pt idx="34" formatCode="General">
                  <c:v>48</c:v>
                </c:pt>
              </c:numCache>
            </c:numRef>
          </c:val>
        </c:ser>
        <c:ser>
          <c:idx val="10"/>
          <c:order val="10"/>
          <c:tx>
            <c:strRef>
              <c:f>'popularność zawodów technikum'!$L$1</c:f>
              <c:strCache>
                <c:ptCount val="1"/>
                <c:pt idx="0">
                  <c:v>2015 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technikum'!$L$2:$L$42</c:f>
            </c:numRef>
          </c:val>
        </c:ser>
        <c:ser>
          <c:idx val="11"/>
          <c:order val="11"/>
          <c:tx>
            <c:strRef>
              <c:f>'popularność zawodów technikum'!$M$1</c:f>
              <c:strCache>
                <c:ptCount val="1"/>
                <c:pt idx="0">
                  <c:v>2015 II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technikum'!$M$2:$M$42</c:f>
            </c:numRef>
          </c:val>
        </c:ser>
        <c:ser>
          <c:idx val="12"/>
          <c:order val="12"/>
          <c:tx>
            <c:strRef>
              <c:f>'popularność zawodów technikum'!$N$1</c:f>
              <c:strCache>
                <c:ptCount val="1"/>
                <c:pt idx="0">
                  <c:v>2015 III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technikum'!$N$2:$N$42</c:f>
            </c:numRef>
          </c:val>
        </c:ser>
        <c:ser>
          <c:idx val="13"/>
          <c:order val="13"/>
          <c:tx>
            <c:strRef>
              <c:f>'popularność zawodów technikum'!$O$1</c:f>
              <c:strCache>
                <c:ptCount val="1"/>
                <c:pt idx="0">
                  <c:v>2015 IV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technikum'!$O$2:$O$42</c:f>
            </c:numRef>
          </c:val>
        </c:ser>
        <c:ser>
          <c:idx val="14"/>
          <c:order val="14"/>
          <c:tx>
            <c:strRef>
              <c:f>'popularność zawodów technikum'!$P$1</c:f>
              <c:strCache>
                <c:ptCount val="1"/>
                <c:pt idx="0">
                  <c:v>2015 Razem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technikum'!$P$2:$P$42</c:f>
              <c:numCache>
                <c:formatCode>#,###</c:formatCode>
                <c:ptCount val="38"/>
                <c:pt idx="0">
                  <c:v>1709</c:v>
                </c:pt>
                <c:pt idx="1">
                  <c:v>1447</c:v>
                </c:pt>
                <c:pt idx="2">
                  <c:v>1302</c:v>
                </c:pt>
                <c:pt idx="3" formatCode="General">
                  <c:v>729</c:v>
                </c:pt>
                <c:pt idx="4">
                  <c:v>611</c:v>
                </c:pt>
                <c:pt idx="5">
                  <c:v>589</c:v>
                </c:pt>
                <c:pt idx="6">
                  <c:v>600</c:v>
                </c:pt>
                <c:pt idx="7">
                  <c:v>1100</c:v>
                </c:pt>
                <c:pt idx="8">
                  <c:v>678</c:v>
                </c:pt>
                <c:pt idx="9">
                  <c:v>265</c:v>
                </c:pt>
                <c:pt idx="10">
                  <c:v>471</c:v>
                </c:pt>
                <c:pt idx="11">
                  <c:v>399</c:v>
                </c:pt>
                <c:pt idx="12">
                  <c:v>430</c:v>
                </c:pt>
                <c:pt idx="13">
                  <c:v>331</c:v>
                </c:pt>
                <c:pt idx="14">
                  <c:v>172</c:v>
                </c:pt>
                <c:pt idx="15">
                  <c:v>357</c:v>
                </c:pt>
                <c:pt idx="16">
                  <c:v>196</c:v>
                </c:pt>
                <c:pt idx="17">
                  <c:v>177</c:v>
                </c:pt>
                <c:pt idx="18">
                  <c:v>188</c:v>
                </c:pt>
                <c:pt idx="19">
                  <c:v>175</c:v>
                </c:pt>
                <c:pt idx="20">
                  <c:v>148</c:v>
                </c:pt>
                <c:pt idx="21">
                  <c:v>105</c:v>
                </c:pt>
                <c:pt idx="22">
                  <c:v>115</c:v>
                </c:pt>
                <c:pt idx="23">
                  <c:v>152</c:v>
                </c:pt>
                <c:pt idx="24">
                  <c:v>87</c:v>
                </c:pt>
                <c:pt idx="25">
                  <c:v>94</c:v>
                </c:pt>
                <c:pt idx="26">
                  <c:v>96</c:v>
                </c:pt>
                <c:pt idx="27">
                  <c:v>96</c:v>
                </c:pt>
                <c:pt idx="28">
                  <c:v>129</c:v>
                </c:pt>
                <c:pt idx="29">
                  <c:v>148</c:v>
                </c:pt>
                <c:pt idx="30">
                  <c:v>25</c:v>
                </c:pt>
                <c:pt idx="31">
                  <c:v>52</c:v>
                </c:pt>
                <c:pt idx="32">
                  <c:v>53</c:v>
                </c:pt>
                <c:pt idx="33">
                  <c:v>30</c:v>
                </c:pt>
                <c:pt idx="34">
                  <c:v>72</c:v>
                </c:pt>
                <c:pt idx="35">
                  <c:v>21</c:v>
                </c:pt>
                <c:pt idx="36">
                  <c:v>32</c:v>
                </c:pt>
              </c:numCache>
            </c:numRef>
          </c:val>
        </c:ser>
        <c:ser>
          <c:idx val="15"/>
          <c:order val="15"/>
          <c:tx>
            <c:strRef>
              <c:f>'popularność zawodów technikum'!$Q$1</c:f>
              <c:strCache>
                <c:ptCount val="1"/>
                <c:pt idx="0">
                  <c:v>2016 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technikum'!$Q$2:$Q$42</c:f>
            </c:numRef>
          </c:val>
        </c:ser>
        <c:ser>
          <c:idx val="16"/>
          <c:order val="16"/>
          <c:tx>
            <c:strRef>
              <c:f>'popularność zawodów technikum'!$R$1</c:f>
              <c:strCache>
                <c:ptCount val="1"/>
                <c:pt idx="0">
                  <c:v>2016 II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technikum'!$R$2:$R$42</c:f>
            </c:numRef>
          </c:val>
        </c:ser>
        <c:ser>
          <c:idx val="17"/>
          <c:order val="17"/>
          <c:tx>
            <c:strRef>
              <c:f>'popularność zawodów technikum'!$S$1</c:f>
              <c:strCache>
                <c:ptCount val="1"/>
                <c:pt idx="0">
                  <c:v>2016 III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technikum'!$S$2:$S$42</c:f>
            </c:numRef>
          </c:val>
        </c:ser>
        <c:ser>
          <c:idx val="18"/>
          <c:order val="18"/>
          <c:tx>
            <c:strRef>
              <c:f>'popularność zawodów technikum'!$T$1</c:f>
              <c:strCache>
                <c:ptCount val="1"/>
                <c:pt idx="0">
                  <c:v>2016 IV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technikum'!$T$2:$T$42</c:f>
            </c:numRef>
          </c:val>
        </c:ser>
        <c:ser>
          <c:idx val="19"/>
          <c:order val="19"/>
          <c:tx>
            <c:strRef>
              <c:f>'popularność zawodów technikum'!$U$1</c:f>
              <c:strCache>
                <c:ptCount val="1"/>
                <c:pt idx="0">
                  <c:v>2016 Razem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technikum'!$U$2:$U$42</c:f>
              <c:numCache>
                <c:formatCode>#,###</c:formatCode>
                <c:ptCount val="38"/>
                <c:pt idx="0">
                  <c:v>1817</c:v>
                </c:pt>
                <c:pt idx="1">
                  <c:v>1442</c:v>
                </c:pt>
                <c:pt idx="2">
                  <c:v>1390</c:v>
                </c:pt>
                <c:pt idx="3">
                  <c:v>670</c:v>
                </c:pt>
                <c:pt idx="4">
                  <c:v>584</c:v>
                </c:pt>
                <c:pt idx="5">
                  <c:v>558</c:v>
                </c:pt>
                <c:pt idx="6">
                  <c:v>544</c:v>
                </c:pt>
                <c:pt idx="7">
                  <c:v>1047</c:v>
                </c:pt>
                <c:pt idx="8">
                  <c:v>695</c:v>
                </c:pt>
                <c:pt idx="9">
                  <c:v>231</c:v>
                </c:pt>
                <c:pt idx="10">
                  <c:v>454</c:v>
                </c:pt>
                <c:pt idx="11">
                  <c:v>349</c:v>
                </c:pt>
                <c:pt idx="12">
                  <c:v>375</c:v>
                </c:pt>
                <c:pt idx="13">
                  <c:v>382</c:v>
                </c:pt>
                <c:pt idx="14">
                  <c:v>151</c:v>
                </c:pt>
                <c:pt idx="15">
                  <c:v>413</c:v>
                </c:pt>
                <c:pt idx="16">
                  <c:v>175</c:v>
                </c:pt>
                <c:pt idx="17">
                  <c:v>176</c:v>
                </c:pt>
                <c:pt idx="18">
                  <c:v>192</c:v>
                </c:pt>
                <c:pt idx="19">
                  <c:v>178</c:v>
                </c:pt>
                <c:pt idx="20">
                  <c:v>138</c:v>
                </c:pt>
                <c:pt idx="21">
                  <c:v>89</c:v>
                </c:pt>
                <c:pt idx="22">
                  <c:v>86</c:v>
                </c:pt>
                <c:pt idx="23">
                  <c:v>140</c:v>
                </c:pt>
                <c:pt idx="24">
                  <c:v>96</c:v>
                </c:pt>
                <c:pt idx="25">
                  <c:v>102</c:v>
                </c:pt>
                <c:pt idx="26">
                  <c:v>78</c:v>
                </c:pt>
                <c:pt idx="27">
                  <c:v>86</c:v>
                </c:pt>
                <c:pt idx="28">
                  <c:v>173</c:v>
                </c:pt>
                <c:pt idx="29">
                  <c:v>139</c:v>
                </c:pt>
                <c:pt idx="30">
                  <c:v>14</c:v>
                </c:pt>
                <c:pt idx="31">
                  <c:v>33</c:v>
                </c:pt>
                <c:pt idx="32">
                  <c:v>66</c:v>
                </c:pt>
                <c:pt idx="33">
                  <c:v>29</c:v>
                </c:pt>
                <c:pt idx="34">
                  <c:v>85</c:v>
                </c:pt>
                <c:pt idx="35">
                  <c:v>35</c:v>
                </c:pt>
                <c:pt idx="36">
                  <c:v>58</c:v>
                </c:pt>
              </c:numCache>
            </c:numRef>
          </c:val>
        </c:ser>
        <c:ser>
          <c:idx val="20"/>
          <c:order val="20"/>
          <c:tx>
            <c:strRef>
              <c:f>'popularność zawodów technikum'!$V$1</c:f>
              <c:strCache>
                <c:ptCount val="1"/>
                <c:pt idx="0">
                  <c:v>2017 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technikum'!$V$2:$V$42</c:f>
            </c:numRef>
          </c:val>
        </c:ser>
        <c:ser>
          <c:idx val="21"/>
          <c:order val="21"/>
          <c:tx>
            <c:strRef>
              <c:f>'popularność zawodów technikum'!$W$1</c:f>
              <c:strCache>
                <c:ptCount val="1"/>
                <c:pt idx="0">
                  <c:v>2017 II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technikum'!$W$2:$W$42</c:f>
            </c:numRef>
          </c:val>
        </c:ser>
        <c:ser>
          <c:idx val="22"/>
          <c:order val="22"/>
          <c:tx>
            <c:strRef>
              <c:f>'popularność zawodów technikum'!$X$1</c:f>
              <c:strCache>
                <c:ptCount val="1"/>
                <c:pt idx="0">
                  <c:v>2017 III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technikum'!$X$2:$X$42</c:f>
            </c:numRef>
          </c:val>
        </c:ser>
        <c:ser>
          <c:idx val="23"/>
          <c:order val="23"/>
          <c:tx>
            <c:strRef>
              <c:f>'popularność zawodów technikum'!$Y$1</c:f>
              <c:strCache>
                <c:ptCount val="1"/>
                <c:pt idx="0">
                  <c:v>2017 IV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technikum'!$Y$2:$Y$42</c:f>
            </c:numRef>
          </c:val>
        </c:ser>
        <c:ser>
          <c:idx val="24"/>
          <c:order val="24"/>
          <c:tx>
            <c:strRef>
              <c:f>'popularność zawodów technikum'!$Z$1</c:f>
              <c:strCache>
                <c:ptCount val="1"/>
                <c:pt idx="0">
                  <c:v>2017 Razem</c:v>
                </c:pt>
              </c:strCache>
            </c:strRef>
          </c:tx>
          <c:invertIfNegative val="0"/>
          <c:cat>
            <c:strRef>
              <c:f>'popularność zawodów technikum'!$A$2:$A$42</c:f>
              <c:strCache>
                <c:ptCount val="38"/>
                <c:pt idx="0">
                  <c:v>Technik informatyk</c:v>
                </c:pt>
                <c:pt idx="1">
                  <c:v>Technik ekonomista</c:v>
                </c:pt>
                <c:pt idx="2">
                  <c:v>Technik logistyk</c:v>
                </c:pt>
                <c:pt idx="3">
                  <c:v>Technik hotelarstwa</c:v>
                </c:pt>
                <c:pt idx="4">
                  <c:v>Technik budownictwa</c:v>
                </c:pt>
                <c:pt idx="5">
                  <c:v>Technik mechanik</c:v>
                </c:pt>
                <c:pt idx="6">
                  <c:v>Technik pojazdów samochodowych</c:v>
                </c:pt>
                <c:pt idx="7">
                  <c:v>Technik żywienia i usług gastronomicznych</c:v>
                </c:pt>
                <c:pt idx="8">
                  <c:v>Technik mechatronik</c:v>
                </c:pt>
                <c:pt idx="9">
                  <c:v>Technik architektury krajobrazu</c:v>
                </c:pt>
                <c:pt idx="10">
                  <c:v>Technik elektryk</c:v>
                </c:pt>
                <c:pt idx="11">
                  <c:v>Technik obsługi turystycznej</c:v>
                </c:pt>
                <c:pt idx="12">
                  <c:v>Technik handlowiec</c:v>
                </c:pt>
                <c:pt idx="13">
                  <c:v>Technik organizacji reklamy</c:v>
                </c:pt>
                <c:pt idx="14">
                  <c:v>Technik agrobiznesu</c:v>
                </c:pt>
                <c:pt idx="15">
                  <c:v>Technik cyfrowych procesów graficznych</c:v>
                </c:pt>
                <c:pt idx="16">
                  <c:v>Technik spedytor</c:v>
                </c:pt>
                <c:pt idx="17">
                  <c:v>Technik usług fryzjerskich</c:v>
                </c:pt>
                <c:pt idx="18">
                  <c:v>Technik elektronik</c:v>
                </c:pt>
                <c:pt idx="19">
                  <c:v>Technik technologii żywności</c:v>
                </c:pt>
                <c:pt idx="20">
                  <c:v>Technik żeglugi śródlądowej</c:v>
                </c:pt>
                <c:pt idx="21">
                  <c:v>Technik teleinformatyk</c:v>
                </c:pt>
                <c:pt idx="22">
                  <c:v>Technik mechanizacji rolnictwa</c:v>
                </c:pt>
                <c:pt idx="23">
                  <c:v>Fototechnik</c:v>
                </c:pt>
                <c:pt idx="24">
                  <c:v>Technik rolnik</c:v>
                </c:pt>
                <c:pt idx="25">
                  <c:v>Technik leśnik</c:v>
                </c:pt>
                <c:pt idx="26">
                  <c:v>Technik geodeta</c:v>
                </c:pt>
                <c:pt idx="27">
                  <c:v>Technik analityk</c:v>
                </c:pt>
                <c:pt idx="28">
                  <c:v>Technik weterynarii</c:v>
                </c:pt>
                <c:pt idx="29">
                  <c:v>Technik urządzeń i systemów energetyki odnawialnej</c:v>
                </c:pt>
                <c:pt idx="30">
                  <c:v>Technik technologii drewna</c:v>
                </c:pt>
                <c:pt idx="31">
                  <c:v>Technik renowacji elementów architektury</c:v>
                </c:pt>
                <c:pt idx="32">
                  <c:v>Technik technologii chemicznej</c:v>
                </c:pt>
                <c:pt idx="33">
                  <c:v>Technik ogrodnik</c:v>
                </c:pt>
                <c:pt idx="34">
                  <c:v>Technik ortopeda</c:v>
                </c:pt>
                <c:pt idx="35">
                  <c:v>Technik transportu kolejowego</c:v>
                </c:pt>
                <c:pt idx="36">
                  <c:v>Eksperymentalny</c:v>
                </c:pt>
                <c:pt idx="37">
                  <c:v>Technik grafiki i poligrafii cyfrowej</c:v>
                </c:pt>
              </c:strCache>
            </c:strRef>
          </c:cat>
          <c:val>
            <c:numRef>
              <c:f>'popularność zawodów technikum'!$Z$2:$Z$42</c:f>
              <c:numCache>
                <c:formatCode>#,###</c:formatCode>
                <c:ptCount val="38"/>
                <c:pt idx="0">
                  <c:v>2056</c:v>
                </c:pt>
                <c:pt idx="1">
                  <c:v>1561</c:v>
                </c:pt>
                <c:pt idx="2">
                  <c:v>1301</c:v>
                </c:pt>
                <c:pt idx="3">
                  <c:v>649</c:v>
                </c:pt>
                <c:pt idx="4">
                  <c:v>529</c:v>
                </c:pt>
                <c:pt idx="5">
                  <c:v>462</c:v>
                </c:pt>
                <c:pt idx="6">
                  <c:v>497</c:v>
                </c:pt>
                <c:pt idx="7">
                  <c:v>941</c:v>
                </c:pt>
                <c:pt idx="8">
                  <c:v>708</c:v>
                </c:pt>
                <c:pt idx="9">
                  <c:v>197</c:v>
                </c:pt>
                <c:pt idx="10">
                  <c:v>446</c:v>
                </c:pt>
                <c:pt idx="11">
                  <c:v>296</c:v>
                </c:pt>
                <c:pt idx="12">
                  <c:v>351</c:v>
                </c:pt>
                <c:pt idx="13">
                  <c:v>376</c:v>
                </c:pt>
                <c:pt idx="14">
                  <c:v>126</c:v>
                </c:pt>
                <c:pt idx="15">
                  <c:v>339</c:v>
                </c:pt>
                <c:pt idx="16">
                  <c:v>184</c:v>
                </c:pt>
                <c:pt idx="17">
                  <c:v>179</c:v>
                </c:pt>
                <c:pt idx="18">
                  <c:v>172</c:v>
                </c:pt>
                <c:pt idx="19">
                  <c:v>159</c:v>
                </c:pt>
                <c:pt idx="20">
                  <c:v>121</c:v>
                </c:pt>
                <c:pt idx="21">
                  <c:v>77</c:v>
                </c:pt>
                <c:pt idx="22">
                  <c:v>62</c:v>
                </c:pt>
                <c:pt idx="23">
                  <c:v>80</c:v>
                </c:pt>
                <c:pt idx="24">
                  <c:v>88</c:v>
                </c:pt>
                <c:pt idx="25">
                  <c:v>94</c:v>
                </c:pt>
                <c:pt idx="26">
                  <c:v>76</c:v>
                </c:pt>
                <c:pt idx="27">
                  <c:v>68</c:v>
                </c:pt>
                <c:pt idx="28">
                  <c:v>205</c:v>
                </c:pt>
                <c:pt idx="29">
                  <c:v>88</c:v>
                </c:pt>
                <c:pt idx="30">
                  <c:v>8</c:v>
                </c:pt>
                <c:pt idx="31">
                  <c:v>24</c:v>
                </c:pt>
                <c:pt idx="32">
                  <c:v>73</c:v>
                </c:pt>
                <c:pt idx="33">
                  <c:v>11</c:v>
                </c:pt>
                <c:pt idx="36">
                  <c:v>81</c:v>
                </c:pt>
                <c:pt idx="37">
                  <c:v>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46304"/>
        <c:axId val="71747840"/>
      </c:barChart>
      <c:catAx>
        <c:axId val="71746304"/>
        <c:scaling>
          <c:orientation val="minMax"/>
        </c:scaling>
        <c:delete val="0"/>
        <c:axPos val="l"/>
        <c:majorTickMark val="out"/>
        <c:minorTickMark val="none"/>
        <c:tickLblPos val="nextTo"/>
        <c:crossAx val="71747840"/>
        <c:crosses val="autoZero"/>
        <c:auto val="1"/>
        <c:lblAlgn val="ctr"/>
        <c:lblOffset val="100"/>
        <c:noMultiLvlLbl val="0"/>
      </c:catAx>
      <c:valAx>
        <c:axId val="717478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1746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95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86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21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25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84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975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951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4710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346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69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6E1D-04DB-4EA3-A563-6876116BFC96}" type="datetimeFigureOut">
              <a:rPr lang="pl-PL" smtClean="0"/>
              <a:t>2018-03-06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4F829-3285-4FDD-B50F-B2A843FF85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330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722295"/>
              </p:ext>
            </p:extLst>
          </p:nvPr>
        </p:nvGraphicFramePr>
        <p:xfrm>
          <a:off x="-71437" y="392906"/>
          <a:ext cx="9286875" cy="607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22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34161"/>
              </p:ext>
            </p:extLst>
          </p:nvPr>
        </p:nvGraphicFramePr>
        <p:xfrm>
          <a:off x="0" y="116632"/>
          <a:ext cx="8964488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79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 noGrp="1"/>
          </p:cNvGraphicFramePr>
          <p:nvPr/>
        </p:nvGraphicFramePr>
        <p:xfrm>
          <a:off x="-71437" y="392906"/>
          <a:ext cx="9286875" cy="607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9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23524"/>
              </p:ext>
            </p:extLst>
          </p:nvPr>
        </p:nvGraphicFramePr>
        <p:xfrm>
          <a:off x="323528" y="548675"/>
          <a:ext cx="8136905" cy="5904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612"/>
                <a:gridCol w="883213"/>
                <a:gridCol w="798083"/>
                <a:gridCol w="837101"/>
                <a:gridCol w="879667"/>
                <a:gridCol w="922229"/>
              </a:tblGrid>
              <a:tr h="268462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Zawód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2013 Razem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2014 Razem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2015 Razem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2016 Razem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2017 Razem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informatyk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1696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600" u="none" strike="noStrike">
                          <a:effectLst/>
                        </a:rPr>
                        <a:t>1 666</a:t>
                      </a:r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1 709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1 817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2 056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ekonomista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1480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600" u="none" strike="noStrike">
                          <a:effectLst/>
                        </a:rPr>
                        <a:t>1 474</a:t>
                      </a:r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1 447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1 442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1 561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logistyk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1124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600" u="none" strike="noStrike">
                          <a:effectLst/>
                        </a:rPr>
                        <a:t>1 216</a:t>
                      </a:r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1 302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1 390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1 301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hotelarstwa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812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715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729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670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649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budownictwa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743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600" u="none" strike="noStrike">
                          <a:effectLst/>
                        </a:rPr>
                        <a:t>715</a:t>
                      </a:r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611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584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529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mechanik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737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621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589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558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462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pojazdów samochodowych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691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660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600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544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497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żywienia i usług gastronomicznych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624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1 100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1 047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941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mechatronik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615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671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695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708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architektury krajobrazu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454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265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197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elektryk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450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453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471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454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446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obsługi turystycznej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450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414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399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349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296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handlowiec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414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394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430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375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351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organizacji reklamy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314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382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376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agrobiznesu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284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198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126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cyfrowych procesów graficznych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234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277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357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413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spedytor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203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220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196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184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usług fryzjerskich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elektronik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169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183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188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192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technologii żywności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161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żeglugi śródlądowej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139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138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121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teleinformatyk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mechanizacji rolnictwa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124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Fototechnik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rolnik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leśnik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geodeta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analityk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weterynarii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129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205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urządzeń i systemów energetyki odnawialnej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139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technologii drewna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renowacji elementów architektury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technologii chemicznej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ogrodnik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ortopeda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transportu kolejowego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Eksperymentalny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  <a:tr h="14832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grafiki i poligrafii cyfrowej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 dirty="0">
                          <a:effectLst/>
                        </a:rPr>
                        <a:t>121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84" marR="5684" marT="5684" marB="0" anchor="b"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95536" y="15371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Popularność zawodów w technikum w latach 2013-2017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099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8712"/>
              </p:ext>
            </p:extLst>
          </p:nvPr>
        </p:nvGraphicFramePr>
        <p:xfrm>
          <a:off x="323529" y="692715"/>
          <a:ext cx="8424934" cy="5904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2469"/>
                <a:gridCol w="794493"/>
                <a:gridCol w="794493"/>
                <a:gridCol w="794493"/>
                <a:gridCol w="794493"/>
                <a:gridCol w="794493"/>
              </a:tblGrid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Zawód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2013 I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2014 I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2015 I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2016 I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2017 I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informatyk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413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600" u="none" strike="noStrike">
                          <a:effectLst/>
                        </a:rPr>
                        <a:t>463</a:t>
                      </a:r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516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544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659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ekonomista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425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600" u="none" strike="noStrike">
                          <a:effectLst/>
                        </a:rPr>
                        <a:t>395</a:t>
                      </a:r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346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362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508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logistyk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355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600" u="none" strike="noStrike">
                          <a:effectLst/>
                        </a:rPr>
                        <a:t>378</a:t>
                      </a:r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343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427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294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hotelarstwa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207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160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208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180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163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budownictwa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187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600" u="none" strike="noStrike">
                          <a:effectLst/>
                        </a:rPr>
                        <a:t>136</a:t>
                      </a:r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125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mechanik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191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pojazdów samochodowych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167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żywienia i usług gastronomicznych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350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277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262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206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mechatronik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185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206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184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188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architektury krajobrazu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elektryk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161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129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130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obsługi turystycznej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handlowiec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126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organizacji reklamy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99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agrobiznesu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cyfrowych procesów graficznych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126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138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spedytor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usług fryzjerskich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elektronik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technologii żywności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żeglugi śródlądowej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teleinformatyk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mechanizacji rolnictwa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Fototechnik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66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rolnik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leśnik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geodeta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analityk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weterynarii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26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43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72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urządzeń i systemów energetyki odnawialnej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50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technologii drewna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renowacji elementów architektury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technologii chemicznej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19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ogrodnik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24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ortopeda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23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18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Technik transportu kolejowego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10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15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Eksperymentalny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32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31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>
                          <a:effectLst/>
                        </a:rPr>
                        <a:t>27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51401"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 dirty="0">
                          <a:effectLst/>
                        </a:rPr>
                        <a:t>Technik grafiki i poligrafii cyfrowej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u="none" strike="noStrike">
                          <a:effectLst/>
                        </a:rPr>
                        <a:t> </a:t>
                      </a:r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700" u="none" strike="noStrike" dirty="0">
                          <a:effectLst/>
                        </a:rPr>
                        <a:t>121</a:t>
                      </a:r>
                      <a:endParaRPr lang="pl-PL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23528" y="11663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Wybór zawodu przez uczniów klas 1 technikum w latach 2013-2017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04957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621</Words>
  <Application>Microsoft Office PowerPoint</Application>
  <PresentationFormat>Pokaz na ekranie (4:3)</PresentationFormat>
  <Paragraphs>472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Łaba</dc:creator>
  <cp:lastModifiedBy>Jacek Łukaszczyk</cp:lastModifiedBy>
  <cp:revision>4</cp:revision>
  <dcterms:created xsi:type="dcterms:W3CDTF">2018-03-06T19:33:28Z</dcterms:created>
  <dcterms:modified xsi:type="dcterms:W3CDTF">2018-03-06T22:03:29Z</dcterms:modified>
</cp:coreProperties>
</file>