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72" r:id="rId2"/>
    <p:sldId id="279" r:id="rId3"/>
    <p:sldId id="273" r:id="rId4"/>
    <p:sldId id="274" r:id="rId5"/>
    <p:sldId id="275" r:id="rId6"/>
    <p:sldId id="276" r:id="rId7"/>
    <p:sldId id="277" r:id="rId8"/>
    <p:sldId id="278" r:id="rId9"/>
    <p:sldId id="257" r:id="rId10"/>
    <p:sldId id="258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0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D0A"/>
    <a:srgbClr val="EEF7E5"/>
    <a:srgbClr val="FDFEFC"/>
    <a:srgbClr val="F3FCEE"/>
    <a:srgbClr val="F6F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CBD85A6E-5CAF-4DEC-BD3C-BBD29AA41344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13E161BF-292A-4F7F-8869-DDA41AF085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076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854BDD26-6EE5-4501-8F20-6CD000AE393D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71296755-3B59-4EF2-BAD6-830AF3B173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01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77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5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5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5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5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5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54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54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54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5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426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>
                <a:solidFill>
                  <a:prstClr val="black"/>
                </a:solidFill>
              </a:rPr>
              <a:pPr/>
              <a:t>2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88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>
                <a:solidFill>
                  <a:prstClr val="black"/>
                </a:solidFill>
              </a:rPr>
              <a:pPr/>
              <a:t>3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5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>
                <a:solidFill>
                  <a:prstClr val="black"/>
                </a:solidFill>
              </a:rPr>
              <a:pPr/>
              <a:t>4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03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>
                <a:solidFill>
                  <a:prstClr val="black"/>
                </a:solidFill>
              </a:rPr>
              <a:pPr/>
              <a:t>5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04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>
                <a:solidFill>
                  <a:prstClr val="black"/>
                </a:solidFill>
              </a:rPr>
              <a:pPr/>
              <a:t>6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543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>
                <a:solidFill>
                  <a:prstClr val="black"/>
                </a:solidFill>
              </a:rPr>
              <a:pPr/>
              <a:t>7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5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>
                <a:solidFill>
                  <a:prstClr val="black"/>
                </a:solidFill>
              </a:rPr>
              <a:pPr/>
              <a:t>8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6755-3B59-4EF2-BAD6-830AF3B1735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97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3/7/2018</a:t>
            </a:fld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3/7/2018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3/7/2018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3/7/2018</a:t>
            </a:fld>
            <a:endParaRPr lang="en-US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3/7/2018</a:t>
            </a:fld>
            <a:endParaRPr lang="en-US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3/7/2018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123728" y="2348880"/>
            <a:ext cx="6678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>
                <a:solidFill>
                  <a:prstClr val="black"/>
                </a:solidFill>
                <a:latin typeface="Calibri" panose="020F0502020204030204" pitchFamily="34" charset="0"/>
              </a:rPr>
              <a:t>Zawody wybierane przez uczniów</a:t>
            </a:r>
          </a:p>
          <a:p>
            <a:r>
              <a:rPr lang="pl-PL" sz="3200" dirty="0">
                <a:solidFill>
                  <a:prstClr val="black"/>
                </a:solidFill>
                <a:latin typeface="Calibri" panose="020F0502020204030204" pitchFamily="34" charset="0"/>
              </a:rPr>
              <a:t>a poszukiwane przez pracodawców </a:t>
            </a:r>
          </a:p>
        </p:txBody>
      </p:sp>
    </p:spTree>
    <p:extLst>
      <p:ext uri="{BB962C8B-B14F-4D97-AF65-F5344CB8AC3E}">
        <p14:creationId xmlns:p14="http://schemas.microsoft.com/office/powerpoint/2010/main" val="3379955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19042" y="116632"/>
            <a:ext cx="7145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>
                <a:latin typeface="Calibri" panose="020F0502020204030204" pitchFamily="34" charset="0"/>
              </a:rPr>
              <a:t>Zespół Szkół Kietrz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354435"/>
              </p:ext>
            </p:extLst>
          </p:nvPr>
        </p:nvGraphicFramePr>
        <p:xfrm>
          <a:off x="2267744" y="2298923"/>
          <a:ext cx="6696744" cy="35052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21 pracodawców</a:t>
                      </a: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współpracuje ze szkołą</a:t>
                      </a:r>
                      <a:b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w ramach realizacji praktyk zawodowych</a:t>
                      </a:r>
                    </a:p>
                    <a:p>
                      <a:endParaRPr lang="pl-PL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12 uczniów - Kombinat</a:t>
                      </a: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Rolny Kietrz Sp. z </a:t>
                      </a:r>
                      <a:r>
                        <a:rPr lang="pl-PL" sz="24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o.o</a:t>
                      </a: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- </a:t>
                      </a:r>
                      <a:b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wiodący zakład w zatrudnianiu uczniów</a:t>
                      </a:r>
                      <a:b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w ramach praktyk</a:t>
                      </a:r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pl-PL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Strzałka w prawo 11"/>
          <p:cNvSpPr/>
          <p:nvPr/>
        </p:nvSpPr>
        <p:spPr>
          <a:xfrm>
            <a:off x="2568132" y="2426246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prawo 12"/>
          <p:cNvSpPr/>
          <p:nvPr/>
        </p:nvSpPr>
        <p:spPr>
          <a:xfrm>
            <a:off x="2555775" y="3517067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0283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193272"/>
              </p:ext>
            </p:extLst>
          </p:nvPr>
        </p:nvGraphicFramePr>
        <p:xfrm>
          <a:off x="1818750" y="838195"/>
          <a:ext cx="6624000" cy="590169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24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Zawody wybierane przez uczniów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uczniów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349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mechanik – operator pojazdów</a:t>
                      </a:r>
                      <a:b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i maszyn rolniczych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349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mechanik, elektromechanik</a:t>
                      </a:r>
                      <a:b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pojazdów samochodowych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Fryzjer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Hydraulik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Elektryk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Stolarz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Elektromechanik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Lakiernik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Cukiernik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Sprzedawca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Wędliniarz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Ślusarz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Piekarz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Ogółem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0" name="Prostokąt 9"/>
          <p:cNvSpPr/>
          <p:nvPr/>
        </p:nvSpPr>
        <p:spPr>
          <a:xfrm>
            <a:off x="1819042" y="116632"/>
            <a:ext cx="7145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>
                <a:latin typeface="Calibri" panose="020F0502020204030204" pitchFamily="34" charset="0"/>
              </a:rPr>
              <a:t>Zespół Szkół Kietrz</a:t>
            </a:r>
          </a:p>
        </p:txBody>
      </p:sp>
    </p:spTree>
    <p:extLst>
      <p:ext uri="{BB962C8B-B14F-4D97-AF65-F5344CB8AC3E}">
        <p14:creationId xmlns:p14="http://schemas.microsoft.com/office/powerpoint/2010/main" val="126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19042" y="116632"/>
            <a:ext cx="7145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>
                <a:latin typeface="Calibri" panose="020F0502020204030204" pitchFamily="34" charset="0"/>
              </a:rPr>
              <a:t>ZSRCKR Głubczyce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936134"/>
              </p:ext>
            </p:extLst>
          </p:nvPr>
        </p:nvGraphicFramePr>
        <p:xfrm>
          <a:off x="2267744" y="1542195"/>
          <a:ext cx="6696744" cy="6248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13 pracodawców</a:t>
                      </a: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współpracuje ze szkołą</a:t>
                      </a:r>
                      <a:b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w ramach realizacji praktyk zawodowych</a:t>
                      </a:r>
                    </a:p>
                    <a:p>
                      <a:endParaRPr lang="pl-PL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Wiodące zakłady pracy:</a:t>
                      </a:r>
                    </a:p>
                    <a:p>
                      <a:r>
                        <a:rPr lang="pl-PL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pl-PL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 Top </a:t>
                      </a:r>
                      <a:r>
                        <a:rPr lang="pl-PL" sz="20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Farms</a:t>
                      </a:r>
                      <a:r>
                        <a:rPr lang="pl-PL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„Głubczyce” Sp. z o.o.</a:t>
                      </a:r>
                      <a:br>
                        <a:rPr lang="pl-PL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   Centrum Doskonalenia  Praktyki Rolniczej </a:t>
                      </a:r>
                      <a:b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    – 59 uczniów</a:t>
                      </a:r>
                    </a:p>
                    <a:p>
                      <a:endParaRPr lang="pl-PL" sz="20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- ZSCKCR Głubczyce – pracownie:</a:t>
                      </a:r>
                      <a:b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   gastronomiczna – 81 uczniów</a:t>
                      </a:r>
                      <a:b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   technologii żywności – 42 uczniów</a:t>
                      </a:r>
                    </a:p>
                    <a:p>
                      <a:endParaRPr lang="pl-PL" sz="20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- Stacja Doświadczalna Oceny Odmian Głubczyce</a:t>
                      </a:r>
                      <a:b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</a:t>
                      </a:r>
                    </a:p>
                    <a:p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- Kombinat Rolny Kietrz Sp. z o.o.</a:t>
                      </a:r>
                      <a:endParaRPr lang="pl-P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pl-PL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trzałka w prawo 5"/>
          <p:cNvSpPr/>
          <p:nvPr/>
        </p:nvSpPr>
        <p:spPr>
          <a:xfrm>
            <a:off x="2555775" y="1700808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>
            <a:off x="2543418" y="2791629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6004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741534"/>
              </p:ext>
            </p:extLst>
          </p:nvPr>
        </p:nvGraphicFramePr>
        <p:xfrm>
          <a:off x="1835696" y="1453609"/>
          <a:ext cx="6624000" cy="33252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24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Zawody wybierane przez uczniów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uczniów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żywienia i usług gastronomicznych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rolnik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technologii żywności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architektury</a:t>
                      </a:r>
                      <a:r>
                        <a:rPr lang="pl-PL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krajobrazu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mechanizacji rolnictwa i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agrotroniki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agrobiznesu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</a:t>
                      </a:r>
                      <a:r>
                        <a:rPr lang="pl-PL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turystyki wiejskiej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Ogółem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Prostokąt 10"/>
          <p:cNvSpPr/>
          <p:nvPr/>
        </p:nvSpPr>
        <p:spPr>
          <a:xfrm>
            <a:off x="1819042" y="116632"/>
            <a:ext cx="7145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>
                <a:latin typeface="Calibri" panose="020F0502020204030204" pitchFamily="34" charset="0"/>
              </a:rPr>
              <a:t>ZSRCKR Głubczyce</a:t>
            </a:r>
          </a:p>
        </p:txBody>
      </p:sp>
    </p:spTree>
    <p:extLst>
      <p:ext uri="{BB962C8B-B14F-4D97-AF65-F5344CB8AC3E}">
        <p14:creationId xmlns:p14="http://schemas.microsoft.com/office/powerpoint/2010/main" val="1838769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19042" y="116632"/>
            <a:ext cx="7145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>
                <a:latin typeface="Calibri" panose="020F0502020204030204" pitchFamily="34" charset="0"/>
              </a:rPr>
              <a:t>ZSM Głubczyce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876027"/>
              </p:ext>
            </p:extLst>
          </p:nvPr>
        </p:nvGraphicFramePr>
        <p:xfrm>
          <a:off x="2267744" y="1295134"/>
          <a:ext cx="6696744" cy="60655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0000">
                <a:tc gridSpan="2">
                  <a:txBody>
                    <a:bodyPr/>
                    <a:lstStyle/>
                    <a:p>
                      <a:endParaRPr lang="pl-PL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42 pracodawców</a:t>
                      </a: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współpracuje ze szkołą</a:t>
                      </a:r>
                      <a:b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w ramach realizacji praktyk zawodowych</a:t>
                      </a:r>
                    </a:p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Wiodące zakłady pracy: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pl-PL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pl-PL" sz="20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Galmet</a:t>
                      </a:r>
                      <a:r>
                        <a:rPr lang="pl-PL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Sp. z .o. Sp.k Głubczyce – 14 uczniów</a:t>
                      </a:r>
                      <a:endParaRPr lang="pl-PL" sz="20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- P.H.U. </a:t>
                      </a:r>
                      <a:r>
                        <a:rPr lang="pl-PL" sz="2000" b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Junka</a:t>
                      </a: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Automobile – 6 uczniów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- „Auto </a:t>
                      </a:r>
                      <a:r>
                        <a:rPr lang="pl-PL" sz="2000" b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Complex</a:t>
                      </a: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” S.C. </a:t>
                      </a:r>
                      <a:r>
                        <a:rPr lang="pl-PL" sz="2000" b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Czerepak</a:t>
                      </a: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– 6 uczniów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- F.H.P. H i J Kamińscy – 5 uczniów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- </a:t>
                      </a:r>
                      <a:r>
                        <a:rPr lang="pl-PL" sz="2000" b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Moto</a:t>
                      </a: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Handel-Usługi S.C. Kopczyńscy – 5 uczniów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- ZSM – warsztaty szkolne – 43 uczniów</a:t>
                      </a:r>
                      <a:endParaRPr lang="pl-P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pl-PL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Strzałka w prawo 9"/>
          <p:cNvSpPr/>
          <p:nvPr/>
        </p:nvSpPr>
        <p:spPr>
          <a:xfrm>
            <a:off x="2543418" y="1817087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2543417" y="2898098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5616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91246"/>
              </p:ext>
            </p:extLst>
          </p:nvPr>
        </p:nvGraphicFramePr>
        <p:xfrm>
          <a:off x="1818750" y="838195"/>
          <a:ext cx="6624000" cy="5688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24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Zawody wybierane przez uczniów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uczniów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Mechanik pojazdów samochodowych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Fryzjer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Cukiernik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Ślusarz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Sprzedawca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Piekarz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Blacharz samochodowy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Lakiernik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Kucharz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Elektryk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Murarz – tynkarz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Stolarz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Hydraulik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Mechanik,</a:t>
                      </a:r>
                      <a:r>
                        <a:rPr lang="pl-PL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operator pojazdów i maszyn rolniczych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informatyk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ekonomista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logistyk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pojazdów</a:t>
                      </a:r>
                      <a:r>
                        <a:rPr lang="pl-PL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samochodowych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elektryk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Technik urządzeń i systemów energetyki</a:t>
                      </a:r>
                      <a:r>
                        <a:rPr lang="pl-PL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odnawialnej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Ogółem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2" name="Prostokąt 11"/>
          <p:cNvSpPr/>
          <p:nvPr/>
        </p:nvSpPr>
        <p:spPr>
          <a:xfrm>
            <a:off x="1819042" y="116632"/>
            <a:ext cx="7145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>
                <a:latin typeface="Calibri" panose="020F0502020204030204" pitchFamily="34" charset="0"/>
              </a:rPr>
              <a:t>ZSM Głubczyce</a:t>
            </a:r>
          </a:p>
        </p:txBody>
      </p:sp>
    </p:spTree>
    <p:extLst>
      <p:ext uri="{BB962C8B-B14F-4D97-AF65-F5344CB8AC3E}">
        <p14:creationId xmlns:p14="http://schemas.microsoft.com/office/powerpoint/2010/main" val="3919020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357593"/>
              </p:ext>
            </p:extLst>
          </p:nvPr>
        </p:nvGraphicFramePr>
        <p:xfrm>
          <a:off x="1853195" y="1268760"/>
          <a:ext cx="6696744" cy="577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0000">
                <a:tc gridSpan="2">
                  <a:txBody>
                    <a:bodyPr/>
                    <a:lstStyle/>
                    <a:p>
                      <a:endParaRPr lang="pl-PL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Wiodące zakłady pracy w zatrudnianiu</a:t>
                      </a:r>
                      <a:b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uczniów w ramach praktyk zawodowych</a:t>
                      </a:r>
                      <a:endParaRPr lang="pl-PL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l-PL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- Top </a:t>
                      </a:r>
                      <a:r>
                        <a:rPr lang="pl-PL" sz="20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Farms</a:t>
                      </a: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„Głubczyce” Sp. z o.o.  – 59 uczniów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- </a:t>
                      </a:r>
                      <a:r>
                        <a:rPr lang="pl-PL" sz="2000" b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Galmet</a:t>
                      </a: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Sp. z o.o. Sp.k Głubczyce – 15 uczniów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- Kombinat Rolny Kietrz Sp. z o.o. – 13 uczniów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- F.H.P. H i J Kamińscy Głubczyce – 10 uczniów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- „Auto </a:t>
                      </a:r>
                      <a:r>
                        <a:rPr lang="pl-PL" sz="2000" b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Complex</a:t>
                      </a: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” S.C. </a:t>
                      </a:r>
                      <a:r>
                        <a:rPr lang="pl-PL" sz="2000" b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Czerepak</a:t>
                      </a: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Głubczyce – 6 uczniów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- P.H.U. </a:t>
                      </a:r>
                      <a:r>
                        <a:rPr lang="pl-PL" sz="2000" b="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Junka</a:t>
                      </a: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Automobile – 6 uczniów</a:t>
                      </a:r>
                      <a:endParaRPr lang="pl-PL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pl-PL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Strzałka w prawo 9"/>
          <p:cNvSpPr/>
          <p:nvPr/>
        </p:nvSpPr>
        <p:spPr>
          <a:xfrm>
            <a:off x="2149401" y="1790373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7818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542500"/>
              </p:ext>
            </p:extLst>
          </p:nvPr>
        </p:nvGraphicFramePr>
        <p:xfrm>
          <a:off x="2043393" y="917416"/>
          <a:ext cx="6696744" cy="4815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79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6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81238">
                <a:tc gridSpan="4">
                  <a:txBody>
                    <a:bodyPr/>
                    <a:lstStyle/>
                    <a:p>
                      <a:endParaRPr lang="pl-PL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Najczęściej wybierane zawody przez uczniów</a:t>
                      </a:r>
                      <a:endParaRPr lang="pl-PL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l-PL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</a:t>
                      </a:r>
                      <a:endParaRPr lang="pl-PL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1. Mechanik pojazdów samochodowych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8. Technik żywienia i usług gastronomicznych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2. Fryzjer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9. Technik informatyk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3. Cukiernik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10. Technik ekonomista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 Mechanik – operator pojazdów i</a:t>
                      </a:r>
                      <a:r>
                        <a:rPr lang="pl-PL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maszyn rolniczych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11. Technik rolnik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5. Sprzedawca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12. Technik technologii żywności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6. Ślusarz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13. Technik pojazdów samochodowych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7. Hydraulik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14. Technik logistyk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Strzałka w prawo 9"/>
          <p:cNvSpPr/>
          <p:nvPr/>
        </p:nvSpPr>
        <p:spPr>
          <a:xfrm>
            <a:off x="2318920" y="1425133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0368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872019"/>
              </p:ext>
            </p:extLst>
          </p:nvPr>
        </p:nvGraphicFramePr>
        <p:xfrm>
          <a:off x="1853195" y="1268760"/>
          <a:ext cx="6696744" cy="577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0000">
                <a:tc gridSpan="2">
                  <a:txBody>
                    <a:bodyPr/>
                    <a:lstStyle/>
                    <a:p>
                      <a:endParaRPr lang="pl-PL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Zawody,</a:t>
                      </a: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w których brakuje bezrobotnych</a:t>
                      </a:r>
                    </a:p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pl-PL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- Spawacz</a:t>
                      </a:r>
                      <a:endParaRPr lang="pl-PL" sz="20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- Murarz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- Kierowca samochodu ciężarowego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     (szkolenie okresowe / kwalifikacja wstępna – przewóz rzeczy)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- Mechanik pojazdów samochodowych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- Operator sprzętu do robót ziemnych</a:t>
                      </a:r>
                      <a:b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 </a:t>
                      </a:r>
                      <a:r>
                        <a:rPr lang="pl-PL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(koparka, równiarka, walec)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</a:t>
                      </a:r>
                      <a:endParaRPr lang="pl-PL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Strzałka w prawo 9"/>
          <p:cNvSpPr/>
          <p:nvPr/>
        </p:nvSpPr>
        <p:spPr>
          <a:xfrm>
            <a:off x="2149401" y="1790373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75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143319"/>
              </p:ext>
            </p:extLst>
          </p:nvPr>
        </p:nvGraphicFramePr>
        <p:xfrm>
          <a:off x="1853195" y="1268760"/>
          <a:ext cx="6696744" cy="577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0000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pl-PL" sz="20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pl-PL" sz="20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pl-PL" sz="20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3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             Dziękuję</a:t>
                      </a:r>
                      <a:endParaRPr lang="pl-PL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13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123728" y="2348880"/>
            <a:ext cx="6678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>
                <a:solidFill>
                  <a:prstClr val="black"/>
                </a:solidFill>
                <a:latin typeface="Calibri" panose="020F0502020204030204" pitchFamily="34" charset="0"/>
              </a:rPr>
              <a:t>Najbardziej poszukiwane przez pracodawców zawody w 2017r.</a:t>
            </a:r>
            <a:br>
              <a:rPr lang="pl-PL" sz="3200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3200" dirty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604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19042" y="404664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300" dirty="0">
                <a:solidFill>
                  <a:prstClr val="black"/>
                </a:solidFill>
                <a:latin typeface="Calibri" panose="020F0502020204030204" pitchFamily="34" charset="0"/>
              </a:rPr>
              <a:t>Najbardziej poszukiwane przez pracodawców zawody</a:t>
            </a:r>
            <a:br>
              <a:rPr lang="pl-PL" sz="2300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2300" dirty="0">
                <a:solidFill>
                  <a:prstClr val="black"/>
                </a:solidFill>
                <a:latin typeface="Calibri" panose="020F0502020204030204" pitchFamily="34" charset="0"/>
              </a:rPr>
              <a:t>w 2017 r.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427526"/>
              </p:ext>
            </p:extLst>
          </p:nvPr>
        </p:nvGraphicFramePr>
        <p:xfrm>
          <a:off x="2267744" y="1988840"/>
          <a:ext cx="6096000" cy="1676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Powyżej 100 ofert pracy</a:t>
                      </a:r>
                    </a:p>
                    <a:p>
                      <a:endParaRPr lang="pl-PL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Sprzedawca, kasjer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Robotnik gospodarczy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trzałka w prawo 5"/>
          <p:cNvSpPr/>
          <p:nvPr/>
        </p:nvSpPr>
        <p:spPr>
          <a:xfrm>
            <a:off x="2555775" y="2142041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19042" y="404664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  <a:t>Najbardziej poszukiwane przez pracodawców zawody</a:t>
            </a:r>
            <a:b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  <a:t>w 2017r. 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89993"/>
              </p:ext>
            </p:extLst>
          </p:nvPr>
        </p:nvGraphicFramePr>
        <p:xfrm>
          <a:off x="2267744" y="1997547"/>
          <a:ext cx="6096000" cy="42367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22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przedział  56 – 100 ofert pracy</a:t>
                      </a:r>
                    </a:p>
                    <a:p>
                      <a:endParaRPr lang="pl-PL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Spawacz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Operator maszyn i urządzeń</a:t>
                      </a:r>
                      <a:b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do produkcji okien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Ślusarz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Technik prac biurowych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Magazynier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Operator obrabiarek sterowanych numerycznie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trzałka w prawo 5"/>
          <p:cNvSpPr/>
          <p:nvPr/>
        </p:nvSpPr>
        <p:spPr>
          <a:xfrm>
            <a:off x="2555776" y="2142041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8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35696" y="215233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  <a:t>Najbardziej poszukiwane przez pracodawców zawody</a:t>
            </a:r>
            <a:b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  <a:t>w 2017 r.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22284"/>
              </p:ext>
            </p:extLst>
          </p:nvPr>
        </p:nvGraphicFramePr>
        <p:xfrm>
          <a:off x="2267744" y="2008958"/>
          <a:ext cx="6096000" cy="304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22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przedział 30 – 55 ofert pracy</a:t>
                      </a:r>
                    </a:p>
                    <a:p>
                      <a:endParaRPr lang="pl-PL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Operator urządzeń do emaliowania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Pokojowa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Robotnik budowlany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Sprzątaczka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Pomoc kuchenna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Strzałka w prawo 5"/>
          <p:cNvSpPr/>
          <p:nvPr/>
        </p:nvSpPr>
        <p:spPr>
          <a:xfrm>
            <a:off x="2555775" y="2142041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7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19042" y="404664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  <a:t>Najbardziej poszukiwane przez pracodawców zawody</a:t>
            </a:r>
            <a:b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  <a:t>w 2017 r.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875624"/>
              </p:ext>
            </p:extLst>
          </p:nvPr>
        </p:nvGraphicFramePr>
        <p:xfrm>
          <a:off x="2267744" y="1998012"/>
          <a:ext cx="6096000" cy="3962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22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przedział 15 – 29 ofert pracy</a:t>
                      </a:r>
                    </a:p>
                    <a:p>
                      <a:endParaRPr lang="pl-PL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Przedstawiciel handlowy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Pakowacz ręczny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Kierowca samochodu ciężarowego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Ekspozytor towarów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Operator urządzeń do produkcji</a:t>
                      </a: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piwa</a:t>
                      </a:r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Pracownik kancelaryjny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Brukarz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Strzałka w prawo 5"/>
          <p:cNvSpPr/>
          <p:nvPr/>
        </p:nvSpPr>
        <p:spPr>
          <a:xfrm>
            <a:off x="2555775" y="2142041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6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09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937717" y="404664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  <a:t>Najbardziej poszukiwane przez pracodawców zawody</a:t>
            </a:r>
            <a:b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  <a:t>w  2017 r.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944897"/>
              </p:ext>
            </p:extLst>
          </p:nvPr>
        </p:nvGraphicFramePr>
        <p:xfrm>
          <a:off x="2267744" y="1998012"/>
          <a:ext cx="6096000" cy="3048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22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przedział 10 – 14 ofert pracy</a:t>
                      </a:r>
                    </a:p>
                    <a:p>
                      <a:endParaRPr lang="pl-PL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Robotnik drogowy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Operator urządzeń do suszenia zbóż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Murarz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Mechanik pojazdów samochodowych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Operator sprzętu do robót ziemnych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Strzałka w prawo 5"/>
          <p:cNvSpPr/>
          <p:nvPr/>
        </p:nvSpPr>
        <p:spPr>
          <a:xfrm>
            <a:off x="2555775" y="2142041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52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819042" y="404664"/>
            <a:ext cx="7145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  <a:t>Najbardziej poszukiwane przez pracodawców zawody</a:t>
            </a:r>
            <a:b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</a:rPr>
              <a:t>w 2017 r.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15116"/>
              </p:ext>
            </p:extLst>
          </p:nvPr>
        </p:nvGraphicFramePr>
        <p:xfrm>
          <a:off x="2267744" y="1998012"/>
          <a:ext cx="6480720" cy="36271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l-PL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          Zawody, </a:t>
                      </a:r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 których brakuje bezrobotnych</a:t>
                      </a:r>
                    </a:p>
                    <a:p>
                      <a:endParaRPr lang="pl-PL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Spawacz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Murarz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Kierowca samochodu ciężarowego</a:t>
                      </a:r>
                      <a:b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19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(szkolenie okresowe/kwalifikacja</a:t>
                      </a:r>
                      <a:r>
                        <a:rPr lang="pl-PL" sz="19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wstępna – przewóz rzeczy)</a:t>
                      </a:r>
                      <a:endParaRPr lang="pl-PL" sz="19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Mechanik pojazdów samochodowych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Operator sprzętu do robót</a:t>
                      </a: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ziemnych</a:t>
                      </a:r>
                      <a:br>
                        <a:rPr lang="pl-PL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pl-PL" sz="19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(koparka, równiarka, walec)</a:t>
                      </a:r>
                      <a:endParaRPr lang="pl-PL" sz="19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Strzałka w prawo 5"/>
          <p:cNvSpPr/>
          <p:nvPr/>
        </p:nvSpPr>
        <p:spPr>
          <a:xfrm>
            <a:off x="2555775" y="2142041"/>
            <a:ext cx="388467" cy="19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55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rgbClr val="EEF7E5"/>
            </a:gs>
            <a:gs pos="100000">
              <a:srgbClr val="F3FCEE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1152128" cy="56599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80222"/>
            <a:ext cx="1224136" cy="122413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33256"/>
            <a:ext cx="947054" cy="93831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123728" y="2348880"/>
            <a:ext cx="6678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latin typeface="Calibri" panose="020F0502020204030204" pitchFamily="34" charset="0"/>
              </a:rPr>
              <a:t>Zawody wybierane przez uczniów</a:t>
            </a:r>
            <a:br>
              <a:rPr lang="pl-PL" sz="3200" b="1" dirty="0">
                <a:latin typeface="Calibri" panose="020F0502020204030204" pitchFamily="34" charset="0"/>
              </a:rPr>
            </a:br>
            <a:endParaRPr lang="pl-PL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231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Niestandardowy 4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54AF21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3153</TotalTime>
  <Words>521</Words>
  <Application>Microsoft Office PowerPoint</Application>
  <PresentationFormat>Pokaz na ekranie (4:3)</PresentationFormat>
  <Paragraphs>266</Paragraphs>
  <Slides>19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Calibri</vt:lpstr>
      <vt:lpstr>Franklin Gothic Medium</vt:lpstr>
      <vt:lpstr>Wingdings</vt:lpstr>
      <vt:lpstr>Wingdings 2</vt:lpstr>
      <vt:lpstr>Wykusz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Łukasz Halikowski</dc:creator>
  <cp:lastModifiedBy>Małgorzata Kulesza</cp:lastModifiedBy>
  <cp:revision>77</cp:revision>
  <cp:lastPrinted>2018-03-06T13:04:56Z</cp:lastPrinted>
  <dcterms:created xsi:type="dcterms:W3CDTF">2018-02-28T08:15:37Z</dcterms:created>
  <dcterms:modified xsi:type="dcterms:W3CDTF">2018-03-07T06:28:19Z</dcterms:modified>
</cp:coreProperties>
</file>