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1D0A"/>
    <a:srgbClr val="EEF7E5"/>
    <a:srgbClr val="FDFEFC"/>
    <a:srgbClr val="F3FCEE"/>
    <a:srgbClr val="F6FC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91227489029524"/>
          <c:y val="2.4350042715684167E-2"/>
          <c:w val="0.55183293130478372"/>
          <c:h val="0.95129991456863172"/>
        </c:manualLayout>
      </c:layout>
      <c:pieChart>
        <c:varyColors val="1"/>
        <c:ser>
          <c:idx val="0"/>
          <c:order val="0"/>
          <c:explosion val="13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263-40A7-9A9D-90EDCE85D37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263-40A7-9A9D-90EDCE85D37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263-40A7-9A9D-90EDCE85D37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263-40A7-9A9D-90EDCE85D37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Arkusz1!$A$4:$A$7</c:f>
              <c:strCache>
                <c:ptCount val="4"/>
                <c:pt idx="0">
                  <c:v>Tak</c:v>
                </c:pt>
                <c:pt idx="1">
                  <c:v>Raczej tak</c:v>
                </c:pt>
                <c:pt idx="2">
                  <c:v>Raczej nie</c:v>
                </c:pt>
                <c:pt idx="3">
                  <c:v>Nie</c:v>
                </c:pt>
              </c:strCache>
            </c:strRef>
          </c:cat>
          <c:val>
            <c:numRef>
              <c:f>Arkusz1!$F$4:$F$7</c:f>
              <c:numCache>
                <c:formatCode>0.0%</c:formatCode>
                <c:ptCount val="4"/>
                <c:pt idx="0">
                  <c:v>0.498</c:v>
                </c:pt>
                <c:pt idx="1">
                  <c:v>0.39900000000000002</c:v>
                </c:pt>
                <c:pt idx="2">
                  <c:v>4.1000000000000002E-2</c:v>
                </c:pt>
                <c:pt idx="3">
                  <c:v>6.2E-2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263-40A7-9A9D-90EDCE85D3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931192684397679"/>
          <c:y val="0.27767938157952693"/>
          <c:w val="0.22689186770853137"/>
          <c:h val="0.483426199180724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52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7907142224468984"/>
          <c:y val="0.29679341184312857"/>
          <c:w val="0.15576702679697896"/>
          <c:h val="0.3466751902118402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52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7907142224468984"/>
          <c:y val="0.29679341184312857"/>
          <c:w val="0.15576702679697896"/>
          <c:h val="0.3466751902118402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52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7907142224468984"/>
          <c:y val="0.29679341184312857"/>
          <c:w val="0.15576702679697896"/>
          <c:h val="0.3466751902118402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52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7907142224468984"/>
          <c:y val="0.29679341184312857"/>
          <c:w val="0.15576702679697896"/>
          <c:h val="0.3466751902118402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52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7907142224468984"/>
          <c:y val="0.29679341184312857"/>
          <c:w val="0.15576702679697896"/>
          <c:h val="0.3466751902118402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9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D85A6E-5CAF-4DEC-BD3C-BBD29AA41344}" type="datetimeFigureOut">
              <a:rPr lang="pl-PL" smtClean="0"/>
              <a:t>2018-03-07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E161BF-292A-4F7F-8869-DDA41AF085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40766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9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4BDD26-6EE5-4501-8F20-6CD000AE393D}" type="datetimeFigureOut">
              <a:rPr lang="pl-PL" smtClean="0"/>
              <a:t>2018-03-07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1" y="4714876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96755-3B59-4EF2-BAD6-830AF3B173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4901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96755-3B59-4EF2-BAD6-830AF3B17353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49777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96755-3B59-4EF2-BAD6-830AF3B17353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60958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96755-3B59-4EF2-BAD6-830AF3B17353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69754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96755-3B59-4EF2-BAD6-830AF3B17353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135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96755-3B59-4EF2-BAD6-830AF3B17353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2647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96755-3B59-4EF2-BAD6-830AF3B17353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60916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96755-3B59-4EF2-BAD6-830AF3B17353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14008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96755-3B59-4EF2-BAD6-830AF3B17353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82725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96755-3B59-4EF2-BAD6-830AF3B17353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09376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96755-3B59-4EF2-BAD6-830AF3B17353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61436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96755-3B59-4EF2-BAD6-830AF3B17353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0161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3/7/2018</a:t>
            </a:fld>
            <a:endParaRPr lang="en-US" dirty="0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10" name="Prostokąt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ostokąt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oliniowy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Łącznik prostoliniowy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Łącznik prostoliniowy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oliniow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oliniowy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Łącznik prostoliniowy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ostokąt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3/7/2018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3/7/2018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3/7/2018</a:t>
            </a:fld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3/7/2018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Prostokąt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oliniowy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Łącznik prostoliniowy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oliniowy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oliniow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Łącznik prostoliniowy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ostokąt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Łącznik prostoliniowy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3/7/2018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3/7/2018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3/7/2018</a:t>
            </a:fld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3/7/2018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oliniowy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8" name="Łącznik prostoliniowy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Łącznik prostoliniowy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Łącznik prostoliniowy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oliniowy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ymbol zastępczy zawartości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3/7/2018</a:t>
            </a:fld>
            <a:endParaRPr lang="en-US" dirty="0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3" name="Symbol zastępczy stopki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Łącznik prostoliniowy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10" name="Łącznik prostoliniowy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Łącznik prostoliniowy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Łącznik prostoliniowy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Łącznik prostoliniowy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ymbol zastępczy daty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3/7/2018</a:t>
            </a:fld>
            <a:endParaRPr lang="en-US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Łącznik prostoliniowy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3/7/2018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7" name="Łącznik prostoliniowy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Łącznik prostoliniowy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oliniowy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20000"/>
                <a:lumOff val="80000"/>
              </a:schemeClr>
            </a:gs>
            <a:gs pos="40000">
              <a:srgbClr val="EEF7E5"/>
            </a:gs>
            <a:gs pos="100000">
              <a:srgbClr val="F3FCEE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789040"/>
            <a:ext cx="1152128" cy="565990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80222"/>
            <a:ext cx="1224136" cy="1224136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733256"/>
            <a:ext cx="947054" cy="938316"/>
          </a:xfrm>
          <a:prstGeom prst="rect">
            <a:avLst/>
          </a:prstGeom>
        </p:spPr>
      </p:pic>
      <p:sp>
        <p:nvSpPr>
          <p:cNvPr id="5" name="Prostokąt 4">
            <a:extLst>
              <a:ext uri="{FF2B5EF4-FFF2-40B4-BE49-F238E27FC236}">
                <a16:creationId xmlns:a16="http://schemas.microsoft.com/office/drawing/2014/main" id="{891FFE7B-E630-413B-92E3-0FFD1B350267}"/>
              </a:ext>
            </a:extLst>
          </p:cNvPr>
          <p:cNvSpPr/>
          <p:nvPr/>
        </p:nvSpPr>
        <p:spPr>
          <a:xfrm>
            <a:off x="2339752" y="1110726"/>
            <a:ext cx="61744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4000" b="1" dirty="0"/>
              <a:t>Doświadczenia uczniów </a:t>
            </a:r>
            <a:br>
              <a:rPr lang="pl-PL" sz="4000" b="1" dirty="0"/>
            </a:br>
            <a:r>
              <a:rPr lang="pl-PL" sz="4000" b="1" dirty="0"/>
              <a:t>z kształcenia zawodowego </a:t>
            </a:r>
            <a:br>
              <a:rPr lang="pl-PL" sz="4000" dirty="0"/>
            </a:br>
            <a:endParaRPr lang="pl-PL" sz="4000" dirty="0"/>
          </a:p>
          <a:p>
            <a:pPr algn="ctr">
              <a:lnSpc>
                <a:spcPct val="150000"/>
              </a:lnSpc>
            </a:pPr>
            <a:r>
              <a:rPr lang="pl-PL" sz="4000" b="1" dirty="0"/>
              <a:t>Wyniki ankiety</a:t>
            </a:r>
          </a:p>
        </p:txBody>
      </p:sp>
    </p:spTree>
    <p:extLst>
      <p:ext uri="{BB962C8B-B14F-4D97-AF65-F5344CB8AC3E}">
        <p14:creationId xmlns:p14="http://schemas.microsoft.com/office/powerpoint/2010/main" val="29932315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20000"/>
                <a:lumOff val="80000"/>
              </a:schemeClr>
            </a:gs>
            <a:gs pos="40000">
              <a:srgbClr val="EEF7E5"/>
            </a:gs>
            <a:gs pos="100000">
              <a:srgbClr val="F3FCEE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789040"/>
            <a:ext cx="1152128" cy="565990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80222"/>
            <a:ext cx="1224136" cy="1224136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733256"/>
            <a:ext cx="947054" cy="938316"/>
          </a:xfrm>
          <a:prstGeom prst="rect">
            <a:avLst/>
          </a:prstGeom>
        </p:spPr>
      </p:pic>
      <p:sp>
        <p:nvSpPr>
          <p:cNvPr id="2" name="Prostokąt 1"/>
          <p:cNvSpPr/>
          <p:nvPr/>
        </p:nvSpPr>
        <p:spPr>
          <a:xfrm>
            <a:off x="1846281" y="476672"/>
            <a:ext cx="71454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/>
              <a:t>9. Czy chciałbyś pracować w zakładzie, w którym zdobywałeś/zdobywasz doświadczenia zawodowe?</a:t>
            </a:r>
            <a:endParaRPr lang="pl-PL" sz="2400" dirty="0">
              <a:latin typeface="Calibri" panose="020F0502020204030204" pitchFamily="34" charset="0"/>
            </a:endParaRP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22938F2D-7424-4301-86DE-7262DD472B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2715043"/>
              </p:ext>
            </p:extLst>
          </p:nvPr>
        </p:nvGraphicFramePr>
        <p:xfrm>
          <a:off x="2123728" y="2080222"/>
          <a:ext cx="6868000" cy="2428899"/>
        </p:xfrm>
        <a:graphic>
          <a:graphicData uri="http://schemas.openxmlformats.org/drawingml/2006/table">
            <a:tbl>
              <a:tblPr firstRow="1" firstCol="1" bandRow="1"/>
              <a:tblGrid>
                <a:gridCol w="1872208">
                  <a:extLst>
                    <a:ext uri="{9D8B030D-6E8A-4147-A177-3AD203B41FA5}">
                      <a16:colId xmlns:a16="http://schemas.microsoft.com/office/drawing/2014/main" val="110382556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86879401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1921366947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732349693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932472949"/>
                    </a:ext>
                  </a:extLst>
                </a:gridCol>
                <a:gridCol w="891336">
                  <a:extLst>
                    <a:ext uri="{9D8B030D-6E8A-4147-A177-3AD203B41FA5}">
                      <a16:colId xmlns:a16="http://schemas.microsoft.com/office/drawing/2014/main" val="1461181800"/>
                    </a:ext>
                  </a:extLst>
                </a:gridCol>
              </a:tblGrid>
              <a:tr h="16192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 Czy chciałbyś pracować </a:t>
                      </a:r>
                      <a:br>
                        <a:rPr lang="pl-PL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 zakładzie, w którym zdobywałeś/zdobywasz doświadczenia zawodowe?</a:t>
                      </a:r>
                      <a:endParaRPr lang="pl-PL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Zespół Szkół Centrum Kształcenia Rolniczego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 Głubczycach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Zespół Szkół Mechanicznych </a:t>
                      </a:r>
                      <a:br>
                        <a:rPr lang="pl-PL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pl-PL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 Głubczycach</a:t>
                      </a:r>
                      <a:endParaRPr lang="pl-PL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Zespół Szkół </a:t>
                      </a:r>
                      <a:br>
                        <a:rPr lang="pl-PL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 Kietrzu</a:t>
                      </a:r>
                      <a:endParaRPr lang="pl-PL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Ogółem</a:t>
                      </a:r>
                      <a:endParaRPr lang="pl-PL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4645930"/>
                  </a:ext>
                </a:extLst>
              </a:tr>
              <a:tr h="4048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Tak</a:t>
                      </a:r>
                      <a:endParaRPr lang="pl-PL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pl-PL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48,7%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8099718"/>
                  </a:ext>
                </a:extLst>
              </a:tr>
              <a:tr h="4048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Nie</a:t>
                      </a:r>
                      <a:endParaRPr lang="pl-PL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</a:t>
                      </a:r>
                      <a:endParaRPr lang="pl-PL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</a:t>
                      </a:r>
                      <a:endParaRPr lang="pl-PL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51,3%</a:t>
                      </a:r>
                      <a:endParaRPr lang="pl-PL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4671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04432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20000"/>
                <a:lumOff val="80000"/>
              </a:schemeClr>
            </a:gs>
            <a:gs pos="40000">
              <a:srgbClr val="EEF7E5"/>
            </a:gs>
            <a:gs pos="100000">
              <a:srgbClr val="F3FCEE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789040"/>
            <a:ext cx="1152128" cy="565990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80222"/>
            <a:ext cx="1224136" cy="1224136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733256"/>
            <a:ext cx="947054" cy="938316"/>
          </a:xfrm>
          <a:prstGeom prst="rect">
            <a:avLst/>
          </a:prstGeom>
        </p:spPr>
      </p:pic>
      <p:sp>
        <p:nvSpPr>
          <p:cNvPr id="2" name="Prostokąt 1"/>
          <p:cNvSpPr/>
          <p:nvPr/>
        </p:nvSpPr>
        <p:spPr>
          <a:xfrm>
            <a:off x="1846281" y="476672"/>
            <a:ext cx="71454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/>
              <a:t>10. Czy wiążesz swoją przyszłość z zawodem/branżą którą wybrałeś jako kierunek kształcenia w szkole?</a:t>
            </a:r>
            <a:endParaRPr lang="pl-PL" sz="2400" dirty="0">
              <a:latin typeface="Calibri" panose="020F0502020204030204" pitchFamily="34" charset="0"/>
            </a:endParaRP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D7748362-E04B-4F81-9DFA-A802B36371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375647"/>
              </p:ext>
            </p:extLst>
          </p:nvPr>
        </p:nvGraphicFramePr>
        <p:xfrm>
          <a:off x="2123726" y="2080222"/>
          <a:ext cx="6868001" cy="2428899"/>
        </p:xfrm>
        <a:graphic>
          <a:graphicData uri="http://schemas.openxmlformats.org/drawingml/2006/table">
            <a:tbl>
              <a:tblPr firstRow="1" firstCol="1" bandRow="1"/>
              <a:tblGrid>
                <a:gridCol w="1728194">
                  <a:extLst>
                    <a:ext uri="{9D8B030D-6E8A-4147-A177-3AD203B41FA5}">
                      <a16:colId xmlns:a16="http://schemas.microsoft.com/office/drawing/2014/main" val="162133742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152983194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761467946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60742518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457866311"/>
                    </a:ext>
                  </a:extLst>
                </a:gridCol>
                <a:gridCol w="963343">
                  <a:extLst>
                    <a:ext uri="{9D8B030D-6E8A-4147-A177-3AD203B41FA5}">
                      <a16:colId xmlns:a16="http://schemas.microsoft.com/office/drawing/2014/main" val="1381351600"/>
                    </a:ext>
                  </a:extLst>
                </a:gridCol>
              </a:tblGrid>
              <a:tr h="12144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 Czy wiążesz swoją przyszłość </a:t>
                      </a:r>
                      <a:br>
                        <a:rPr lang="pl-PL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 zawodem/branżą którą wybrałeś jako kierunek kształcenia </a:t>
                      </a:r>
                      <a:br>
                        <a:rPr lang="pl-PL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 szkole?</a:t>
                      </a:r>
                      <a:endParaRPr lang="pl-PL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Zespół Szkół Centrum Kształcenia Rolniczego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 Głubczycach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Zespół Szkół Mechanicznych </a:t>
                      </a:r>
                      <a:br>
                        <a:rPr lang="pl-PL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pl-PL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 Głubczycach</a:t>
                      </a:r>
                      <a:endParaRPr lang="pl-PL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Zespół Szkół </a:t>
                      </a:r>
                      <a:br>
                        <a:rPr lang="pl-PL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pl-PL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 Kietrzu</a:t>
                      </a:r>
                      <a:endParaRPr lang="pl-PL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Ogółem</a:t>
                      </a:r>
                      <a:endParaRPr lang="pl-PL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0115399"/>
                  </a:ext>
                </a:extLst>
              </a:tr>
              <a:tr h="4048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Tak</a:t>
                      </a:r>
                      <a:endParaRPr lang="pl-PL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  <a:endParaRPr lang="pl-PL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pl-PL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</a:t>
                      </a:r>
                      <a:endParaRPr lang="pl-PL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39,8%</a:t>
                      </a:r>
                      <a:endParaRPr lang="pl-PL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1423017"/>
                  </a:ext>
                </a:extLst>
              </a:tr>
              <a:tr h="4048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Nie</a:t>
                      </a:r>
                      <a:endParaRPr lang="pl-PL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22,8%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6693894"/>
                  </a:ext>
                </a:extLst>
              </a:tr>
              <a:tr h="4048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Nie wiem</a:t>
                      </a:r>
                      <a:endParaRPr lang="pl-PL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</a:t>
                      </a:r>
                      <a:endParaRPr lang="pl-PL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37,4%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15375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0981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20000"/>
                <a:lumOff val="80000"/>
              </a:schemeClr>
            </a:gs>
            <a:gs pos="40000">
              <a:srgbClr val="EEF7E5"/>
            </a:gs>
            <a:gs pos="100000">
              <a:srgbClr val="F3FCEE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789040"/>
            <a:ext cx="1152128" cy="565990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80222"/>
            <a:ext cx="1224136" cy="1224136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733256"/>
            <a:ext cx="947054" cy="938316"/>
          </a:xfrm>
          <a:prstGeom prst="rect">
            <a:avLst/>
          </a:prstGeom>
        </p:spPr>
      </p:pic>
      <p:sp>
        <p:nvSpPr>
          <p:cNvPr id="2" name="Prostokąt 1"/>
          <p:cNvSpPr/>
          <p:nvPr/>
        </p:nvSpPr>
        <p:spPr>
          <a:xfrm>
            <a:off x="1846281" y="476672"/>
            <a:ext cx="71454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/>
              <a:t>1. Jakie masz doświadczenia związane z pracą </a:t>
            </a:r>
            <a:br>
              <a:rPr lang="pl-PL" sz="2400" b="1" dirty="0"/>
            </a:br>
            <a:r>
              <a:rPr lang="pl-PL" sz="2400" b="1" dirty="0"/>
              <a:t>w zakładach?</a:t>
            </a:r>
            <a:endParaRPr lang="pl-PL" sz="2400" dirty="0">
              <a:latin typeface="Calibri" panose="020F0502020204030204" pitchFamily="34" charset="0"/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5411478"/>
              </p:ext>
            </p:extLst>
          </p:nvPr>
        </p:nvGraphicFramePr>
        <p:xfrm>
          <a:off x="2267744" y="2080222"/>
          <a:ext cx="6768754" cy="4047646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9864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1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6052">
                  <a:extLst>
                    <a:ext uri="{9D8B030D-6E8A-4147-A177-3AD203B41FA5}">
                      <a16:colId xmlns:a16="http://schemas.microsoft.com/office/drawing/2014/main" val="2170186433"/>
                    </a:ext>
                  </a:extLst>
                </a:gridCol>
                <a:gridCol w="809308">
                  <a:extLst>
                    <a:ext uri="{9D8B030D-6E8A-4147-A177-3AD203B41FA5}">
                      <a16:colId xmlns:a16="http://schemas.microsoft.com/office/drawing/2014/main" val="758209287"/>
                    </a:ext>
                  </a:extLst>
                </a:gridCol>
                <a:gridCol w="588588">
                  <a:extLst>
                    <a:ext uri="{9D8B030D-6E8A-4147-A177-3AD203B41FA5}">
                      <a16:colId xmlns:a16="http://schemas.microsoft.com/office/drawing/2014/main" val="1842081688"/>
                    </a:ext>
                  </a:extLst>
                </a:gridCol>
                <a:gridCol w="956454">
                  <a:extLst>
                    <a:ext uri="{9D8B030D-6E8A-4147-A177-3AD203B41FA5}">
                      <a16:colId xmlns:a16="http://schemas.microsoft.com/office/drawing/2014/main" val="2542155905"/>
                    </a:ext>
                  </a:extLst>
                </a:gridCol>
              </a:tblGrid>
              <a:tr h="95385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Jakie masz doświadczenia zawodowe związane z pracą </a:t>
                      </a:r>
                      <a:br>
                        <a:rPr lang="pl-PL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 zakładach?</a:t>
                      </a:r>
                      <a:endParaRPr lang="pl-PL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Zespół Szkół Centrum Kształcenia Rolniczego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 Głubczycach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Zespół Szkół Mechanicznych </a:t>
                      </a:r>
                      <a:b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 Głubczycach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Zespół Szkół </a:t>
                      </a:r>
                      <a:b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 Kietrzu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Ogółem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06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Odbywam zajęcia praktyczne (pracownik młodociany)</a:t>
                      </a:r>
                      <a:endParaRPr lang="pl-PL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pl-PL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</a:t>
                      </a:r>
                      <a:endParaRPr lang="pl-PL" sz="2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pl-PL" sz="2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116</a:t>
                      </a:r>
                      <a:endParaRPr lang="pl-PL" sz="2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60,1%</a:t>
                      </a:r>
                      <a:endParaRPr lang="pl-PL" sz="2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2774761"/>
                  </a:ext>
                </a:extLst>
              </a:tr>
              <a:tr h="5706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Odbywałem praktyki zawodowe w Polsce</a:t>
                      </a:r>
                      <a:endParaRPr lang="pl-PL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</a:t>
                      </a:r>
                      <a:endParaRPr lang="pl-PL" sz="2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</a:t>
                      </a:r>
                      <a:endParaRPr lang="pl-PL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23,3%</a:t>
                      </a:r>
                      <a:endParaRPr lang="pl-PL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7888666"/>
                  </a:ext>
                </a:extLst>
              </a:tr>
              <a:tr h="64036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Odbywałem praktyki zawodowe za granicą</a:t>
                      </a:r>
                      <a:endParaRPr lang="pl-PL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pl-PL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pl-PL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2,6%</a:t>
                      </a:r>
                      <a:endParaRPr lang="pl-PL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699162"/>
                  </a:ext>
                </a:extLst>
              </a:tr>
              <a:tr h="49806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Odbywałem staż</a:t>
                      </a:r>
                      <a:endParaRPr lang="pl-PL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pl-PL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2,1%</a:t>
                      </a:r>
                      <a:endParaRPr lang="pl-PL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288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Pracowałem/pracowałam </a:t>
                      </a:r>
                      <a:br>
                        <a:rPr lang="pl-PL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 czasie wakacji/weekendów</a:t>
                      </a:r>
                      <a:endParaRPr lang="pl-PL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pl-PL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pl-PL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  <a:endParaRPr lang="pl-PL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16.1%</a:t>
                      </a:r>
                      <a:endParaRPr lang="pl-PL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0283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20000"/>
                <a:lumOff val="80000"/>
              </a:schemeClr>
            </a:gs>
            <a:gs pos="40000">
              <a:srgbClr val="EEF7E5"/>
            </a:gs>
            <a:gs pos="100000">
              <a:srgbClr val="F3FCEE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789040"/>
            <a:ext cx="1152128" cy="565990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80222"/>
            <a:ext cx="1224136" cy="1224136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733256"/>
            <a:ext cx="947054" cy="938316"/>
          </a:xfrm>
          <a:prstGeom prst="rect">
            <a:avLst/>
          </a:prstGeom>
        </p:spPr>
      </p:pic>
      <p:sp>
        <p:nvSpPr>
          <p:cNvPr id="2" name="Prostokąt 1"/>
          <p:cNvSpPr/>
          <p:nvPr/>
        </p:nvSpPr>
        <p:spPr>
          <a:xfrm>
            <a:off x="1846281" y="476672"/>
            <a:ext cx="71454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/>
              <a:t>2. Czy jesteś zadowolony z takiej formy zdobywania wiedzy i umiejętności?</a:t>
            </a:r>
            <a:endParaRPr lang="pl-PL" sz="2400" dirty="0">
              <a:latin typeface="Calibri" panose="020F0502020204030204" pitchFamily="34" charset="0"/>
            </a:endParaRPr>
          </a:p>
        </p:txBody>
      </p:sp>
      <p:graphicFrame>
        <p:nvGraphicFramePr>
          <p:cNvPr id="10" name="Symbol zastępczy zawartości 3">
            <a:extLst>
              <a:ext uri="{FF2B5EF4-FFF2-40B4-BE49-F238E27FC236}">
                <a16:creationId xmlns:a16="http://schemas.microsoft.com/office/drawing/2014/main" id="{ED99860F-3AFF-484C-8ACB-CA221599588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9738927"/>
              </p:ext>
            </p:extLst>
          </p:nvPr>
        </p:nvGraphicFramePr>
        <p:xfrm>
          <a:off x="1825747" y="1984744"/>
          <a:ext cx="7694240" cy="454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728780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20000"/>
                <a:lumOff val="80000"/>
              </a:schemeClr>
            </a:gs>
            <a:gs pos="40000">
              <a:srgbClr val="EEF7E5"/>
            </a:gs>
            <a:gs pos="100000">
              <a:srgbClr val="F3FCEE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789040"/>
            <a:ext cx="1152128" cy="565990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80222"/>
            <a:ext cx="1224136" cy="1224136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733256"/>
            <a:ext cx="947054" cy="938316"/>
          </a:xfrm>
          <a:prstGeom prst="rect">
            <a:avLst/>
          </a:prstGeom>
        </p:spPr>
      </p:pic>
      <p:sp>
        <p:nvSpPr>
          <p:cNvPr id="2" name="Prostokąt 1"/>
          <p:cNvSpPr/>
          <p:nvPr/>
        </p:nvSpPr>
        <p:spPr>
          <a:xfrm>
            <a:off x="1846281" y="476672"/>
            <a:ext cx="71454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/>
              <a:t>3. Czy miałeś propozycję lub ofertę pracy zawodowej od pracodawców?</a:t>
            </a:r>
            <a:endParaRPr lang="pl-PL" sz="2400" dirty="0">
              <a:latin typeface="Calibri" panose="020F0502020204030204" pitchFamily="34" charset="0"/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D791DA07-E447-4DC1-B0AA-E8E28F51D2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33209" y="1697931"/>
            <a:ext cx="6017274" cy="418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472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20000"/>
                <a:lumOff val="80000"/>
              </a:schemeClr>
            </a:gs>
            <a:gs pos="40000">
              <a:srgbClr val="EEF7E5"/>
            </a:gs>
            <a:gs pos="100000">
              <a:srgbClr val="F3FCEE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789040"/>
            <a:ext cx="1152128" cy="565990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80222"/>
            <a:ext cx="1224136" cy="1224136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733256"/>
            <a:ext cx="947054" cy="938316"/>
          </a:xfrm>
          <a:prstGeom prst="rect">
            <a:avLst/>
          </a:prstGeom>
        </p:spPr>
      </p:pic>
      <p:sp>
        <p:nvSpPr>
          <p:cNvPr id="2" name="Prostokąt 1"/>
          <p:cNvSpPr/>
          <p:nvPr/>
        </p:nvSpPr>
        <p:spPr>
          <a:xfrm>
            <a:off x="1846281" y="476672"/>
            <a:ext cx="71454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/>
              <a:t>4. Czy miałeś problemy lub trudności w zakładzie pracy?</a:t>
            </a:r>
            <a:endParaRPr lang="pl-PL" sz="2400" dirty="0">
              <a:latin typeface="Calibri" panose="020F0502020204030204" pitchFamily="34" charset="0"/>
            </a:endParaRPr>
          </a:p>
        </p:txBody>
      </p:sp>
      <p:graphicFrame>
        <p:nvGraphicFramePr>
          <p:cNvPr id="9" name="Symbol zastępczy zawartości 3">
            <a:extLst>
              <a:ext uri="{FF2B5EF4-FFF2-40B4-BE49-F238E27FC236}">
                <a16:creationId xmlns:a16="http://schemas.microsoft.com/office/drawing/2014/main" id="{F0929C2F-4714-4496-908E-9D711B2E845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7395848"/>
              </p:ext>
            </p:extLst>
          </p:nvPr>
        </p:nvGraphicFramePr>
        <p:xfrm>
          <a:off x="2051720" y="1700808"/>
          <a:ext cx="683014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84855611-A5A8-4D5D-9501-7BE25B8E61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2082535"/>
              </p:ext>
            </p:extLst>
          </p:nvPr>
        </p:nvGraphicFramePr>
        <p:xfrm>
          <a:off x="2051720" y="2092480"/>
          <a:ext cx="6830144" cy="2386856"/>
        </p:xfrm>
        <a:graphic>
          <a:graphicData uri="http://schemas.openxmlformats.org/drawingml/2006/table">
            <a:tbl>
              <a:tblPr firstRow="1" firstCol="1" bandRow="1"/>
              <a:tblGrid>
                <a:gridCol w="1944216">
                  <a:extLst>
                    <a:ext uri="{9D8B030D-6E8A-4147-A177-3AD203B41FA5}">
                      <a16:colId xmlns:a16="http://schemas.microsoft.com/office/drawing/2014/main" val="2006142175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834121296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49522749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978617078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18131986"/>
                    </a:ext>
                  </a:extLst>
                </a:gridCol>
                <a:gridCol w="925488">
                  <a:extLst>
                    <a:ext uri="{9D8B030D-6E8A-4147-A177-3AD203B41FA5}">
                      <a16:colId xmlns:a16="http://schemas.microsoft.com/office/drawing/2014/main" val="12406219"/>
                    </a:ext>
                  </a:extLst>
                </a:gridCol>
              </a:tblGrid>
              <a:tr h="14105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Czy miałeś problemy lub trudności w zakładzie pracy?</a:t>
                      </a:r>
                      <a:endParaRPr lang="pl-PL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Zespół Szkół Centrum Kształcenia Rolniczego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 Głubczycach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Zespół Szkół Mechanicznych </a:t>
                      </a:r>
                      <a:br>
                        <a:rPr lang="pl-PL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 Głubczycach</a:t>
                      </a:r>
                      <a:endParaRPr lang="pl-PL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Zespół Szkół </a:t>
                      </a:r>
                      <a:br>
                        <a:rPr lang="pl-PL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 Kietrzu</a:t>
                      </a:r>
                      <a:endParaRPr lang="pl-PL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Ogółem</a:t>
                      </a:r>
                      <a:endParaRPr lang="pl-PL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020221"/>
                  </a:ext>
                </a:extLst>
              </a:tr>
              <a:tr h="4701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Tak</a:t>
                      </a:r>
                      <a:endParaRPr lang="pl-PL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23,8%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6191686"/>
                  </a:ext>
                </a:extLst>
              </a:tr>
              <a:tr h="5061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Nie</a:t>
                      </a:r>
                      <a:endParaRPr lang="pl-PL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</a:t>
                      </a:r>
                      <a:endParaRPr lang="pl-PL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</a:t>
                      </a:r>
                      <a:endParaRPr lang="pl-PL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pl-PL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147</a:t>
                      </a:r>
                      <a:endParaRPr lang="pl-PL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76,2%</a:t>
                      </a:r>
                      <a:endParaRPr lang="pl-PL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83338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1058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20000"/>
                <a:lumOff val="80000"/>
              </a:schemeClr>
            </a:gs>
            <a:gs pos="40000">
              <a:srgbClr val="EEF7E5"/>
            </a:gs>
            <a:gs pos="100000">
              <a:srgbClr val="F3FCEE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789040"/>
            <a:ext cx="1152128" cy="565990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80222"/>
            <a:ext cx="1224136" cy="1224136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733256"/>
            <a:ext cx="947054" cy="938316"/>
          </a:xfrm>
          <a:prstGeom prst="rect">
            <a:avLst/>
          </a:prstGeom>
        </p:spPr>
      </p:pic>
      <p:sp>
        <p:nvSpPr>
          <p:cNvPr id="2" name="Prostokąt 1"/>
          <p:cNvSpPr/>
          <p:nvPr/>
        </p:nvSpPr>
        <p:spPr>
          <a:xfrm>
            <a:off x="1846281" y="476672"/>
            <a:ext cx="71454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/>
              <a:t>5. Jeśli miałeś trudności lub problemy, to czego dotyczyły?</a:t>
            </a:r>
            <a:endParaRPr lang="pl-PL" sz="2400" dirty="0">
              <a:latin typeface="Calibri" panose="020F0502020204030204" pitchFamily="34" charset="0"/>
            </a:endParaRPr>
          </a:p>
        </p:txBody>
      </p:sp>
      <p:graphicFrame>
        <p:nvGraphicFramePr>
          <p:cNvPr id="9" name="Symbol zastępczy zawartości 3">
            <a:extLst>
              <a:ext uri="{FF2B5EF4-FFF2-40B4-BE49-F238E27FC236}">
                <a16:creationId xmlns:a16="http://schemas.microsoft.com/office/drawing/2014/main" id="{F0929C2F-4714-4496-908E-9D711B2E845C}"/>
              </a:ext>
            </a:extLst>
          </p:cNvPr>
          <p:cNvGraphicFramePr>
            <a:graphicFrameLocks/>
          </p:cNvGraphicFramePr>
          <p:nvPr/>
        </p:nvGraphicFramePr>
        <p:xfrm>
          <a:off x="2051720" y="1700808"/>
          <a:ext cx="683014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3AB6ED6B-92A9-4579-963B-A5D8FA9F3E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9832158"/>
              </p:ext>
            </p:extLst>
          </p:nvPr>
        </p:nvGraphicFramePr>
        <p:xfrm>
          <a:off x="2511725" y="1916832"/>
          <a:ext cx="6408712" cy="4370705"/>
        </p:xfrm>
        <a:graphic>
          <a:graphicData uri="http://schemas.openxmlformats.org/drawingml/2006/table">
            <a:tbl>
              <a:tblPr firstRow="1" firstCol="1" bandRow="1"/>
              <a:tblGrid>
                <a:gridCol w="2088232">
                  <a:extLst>
                    <a:ext uri="{9D8B030D-6E8A-4147-A177-3AD203B41FA5}">
                      <a16:colId xmlns:a16="http://schemas.microsoft.com/office/drawing/2014/main" val="2292887944"/>
                    </a:ext>
                  </a:extLst>
                </a:gridCol>
                <a:gridCol w="1268187">
                  <a:extLst>
                    <a:ext uri="{9D8B030D-6E8A-4147-A177-3AD203B41FA5}">
                      <a16:colId xmlns:a16="http://schemas.microsoft.com/office/drawing/2014/main" val="99412013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79574499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297065144"/>
                    </a:ext>
                  </a:extLst>
                </a:gridCol>
                <a:gridCol w="820045">
                  <a:extLst>
                    <a:ext uri="{9D8B030D-6E8A-4147-A177-3AD203B41FA5}">
                      <a16:colId xmlns:a16="http://schemas.microsoft.com/office/drawing/2014/main" val="3952608079"/>
                    </a:ext>
                  </a:extLst>
                </a:gridCol>
              </a:tblGrid>
              <a:tr h="9605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 Jeśli miałeś trudności lub problemy to czego dotyczyły?</a:t>
                      </a:r>
                      <a:endParaRPr lang="pl-PL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Zespół Szkół Centrum Kształcenia Rolniczego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 Głubczycach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Zespół Szkół Mechanicznych </a:t>
                      </a:r>
                      <a:br>
                        <a:rPr lang="pl-PL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 Głubczycach</a:t>
                      </a:r>
                      <a:endParaRPr lang="pl-PL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Zespół Szkół </a:t>
                      </a:r>
                      <a:br>
                        <a:rPr lang="pl-PL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 Kietrzu</a:t>
                      </a:r>
                      <a:endParaRPr lang="pl-PL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Ogółem</a:t>
                      </a:r>
                      <a:endParaRPr lang="pl-PL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342138"/>
                  </a:ext>
                </a:extLst>
              </a:tr>
              <a:tr h="1921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Relacji z pracownikami</a:t>
                      </a:r>
                      <a:endParaRPr lang="pl-PL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pl-PL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pl-PL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pl-PL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389049"/>
                  </a:ext>
                </a:extLst>
              </a:tr>
              <a:tr h="1921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Zakresu obowiązków</a:t>
                      </a:r>
                      <a:endParaRPr lang="pl-PL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pl-PL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9614898"/>
                  </a:ext>
                </a:extLst>
              </a:tr>
              <a:tr h="5763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Organizacji pracy (praca </a:t>
                      </a:r>
                      <a:br>
                        <a:rPr lang="pl-PL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 dni wolne, zbyt duża ilość godzin pracy)</a:t>
                      </a:r>
                      <a:endParaRPr lang="pl-PL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7359422"/>
                  </a:ext>
                </a:extLst>
              </a:tr>
              <a:tr h="7684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Przestrzegania zasad bhp (warunku pracy, odzież ochronna, książeczki zdrowia, zaplecze sanitarne)</a:t>
                      </a:r>
                      <a:endParaRPr lang="pl-PL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5550703"/>
                  </a:ext>
                </a:extLst>
              </a:tr>
              <a:tr h="3842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Wynagrodzeń (terminy, zgodność z umową)</a:t>
                      </a:r>
                      <a:endParaRPr lang="pl-PL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0455"/>
                  </a:ext>
                </a:extLst>
              </a:tr>
              <a:tr h="3842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Zdyscyplinowania (spóźnienia, zwalnianie, nieobecności)</a:t>
                      </a:r>
                      <a:endParaRPr lang="pl-PL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1900105"/>
                  </a:ext>
                </a:extLst>
              </a:tr>
              <a:tr h="3842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Treści programowych (programu)</a:t>
                      </a:r>
                      <a:endParaRPr lang="pl-PL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92477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4041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20000"/>
                <a:lumOff val="80000"/>
              </a:schemeClr>
            </a:gs>
            <a:gs pos="40000">
              <a:srgbClr val="EEF7E5"/>
            </a:gs>
            <a:gs pos="100000">
              <a:srgbClr val="F3FCEE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789040"/>
            <a:ext cx="1152128" cy="565990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80222"/>
            <a:ext cx="1224136" cy="1224136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733256"/>
            <a:ext cx="947054" cy="938316"/>
          </a:xfrm>
          <a:prstGeom prst="rect">
            <a:avLst/>
          </a:prstGeom>
        </p:spPr>
      </p:pic>
      <p:sp>
        <p:nvSpPr>
          <p:cNvPr id="2" name="Prostokąt 1"/>
          <p:cNvSpPr/>
          <p:nvPr/>
        </p:nvSpPr>
        <p:spPr>
          <a:xfrm>
            <a:off x="1846281" y="476672"/>
            <a:ext cx="71454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/>
              <a:t>6. Jaka jest rola Twojego opiekuna w zakładzie pracy?</a:t>
            </a:r>
            <a:endParaRPr lang="pl-PL" sz="2400" dirty="0">
              <a:latin typeface="Calibri" panose="020F0502020204030204" pitchFamily="34" charset="0"/>
            </a:endParaRPr>
          </a:p>
        </p:txBody>
      </p:sp>
      <p:graphicFrame>
        <p:nvGraphicFramePr>
          <p:cNvPr id="9" name="Symbol zastępczy zawartości 3">
            <a:extLst>
              <a:ext uri="{FF2B5EF4-FFF2-40B4-BE49-F238E27FC236}">
                <a16:creationId xmlns:a16="http://schemas.microsoft.com/office/drawing/2014/main" id="{F0929C2F-4714-4496-908E-9D711B2E845C}"/>
              </a:ext>
            </a:extLst>
          </p:cNvPr>
          <p:cNvGraphicFramePr>
            <a:graphicFrameLocks/>
          </p:cNvGraphicFramePr>
          <p:nvPr/>
        </p:nvGraphicFramePr>
        <p:xfrm>
          <a:off x="2051720" y="1700808"/>
          <a:ext cx="683014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FB0D0344-8231-467E-808D-041B79769B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2822283"/>
              </p:ext>
            </p:extLst>
          </p:nvPr>
        </p:nvGraphicFramePr>
        <p:xfrm>
          <a:off x="2297623" y="1852032"/>
          <a:ext cx="6666865" cy="3528372"/>
        </p:xfrm>
        <a:graphic>
          <a:graphicData uri="http://schemas.openxmlformats.org/drawingml/2006/table">
            <a:tbl>
              <a:tblPr firstRow="1" firstCol="1" bandRow="1"/>
              <a:tblGrid>
                <a:gridCol w="1852945">
                  <a:extLst>
                    <a:ext uri="{9D8B030D-6E8A-4147-A177-3AD203B41FA5}">
                      <a16:colId xmlns:a16="http://schemas.microsoft.com/office/drawing/2014/main" val="3586271485"/>
                    </a:ext>
                  </a:extLst>
                </a:gridCol>
                <a:gridCol w="1141512">
                  <a:extLst>
                    <a:ext uri="{9D8B030D-6E8A-4147-A177-3AD203B41FA5}">
                      <a16:colId xmlns:a16="http://schemas.microsoft.com/office/drawing/2014/main" val="146864368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64979892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367396939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2298519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921887088"/>
                    </a:ext>
                  </a:extLst>
                </a:gridCol>
              </a:tblGrid>
              <a:tr h="13231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 Jaka jest rola Twojego opiekuna w zakładzie pracy?</a:t>
                      </a:r>
                      <a:endParaRPr lang="pl-PL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Zespół Szkół Centrum Kształcenia Rolniczego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 Głubczycach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Zespół Szkół Mechanicznych </a:t>
                      </a:r>
                      <a:br>
                        <a:rPr lang="pl-PL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pl-PL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 Głubczycach</a:t>
                      </a:r>
                      <a:endParaRPr lang="pl-PL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Zespół Szkół </a:t>
                      </a:r>
                      <a:br>
                        <a:rPr lang="pl-PL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pl-PL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 Kietrzu</a:t>
                      </a:r>
                      <a:endParaRPr lang="pl-PL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Ogółem</a:t>
                      </a:r>
                      <a:endParaRPr lang="pl-PL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1441703"/>
                  </a:ext>
                </a:extLst>
              </a:tr>
              <a:tr h="8820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Ocenia moje umiejętności</a:t>
                      </a:r>
                      <a:br>
                        <a:rPr lang="pl-PL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 udziela wskazówek</a:t>
                      </a:r>
                      <a:endParaRPr lang="pl-PL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29,5%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3598874"/>
                  </a:ext>
                </a:extLst>
              </a:tr>
              <a:tr h="4410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Służy wsparciem </a:t>
                      </a:r>
                      <a:br>
                        <a:rPr lang="pl-PL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pomocą</a:t>
                      </a:r>
                      <a:endParaRPr lang="pl-PL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21,2%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5658993"/>
                  </a:ext>
                </a:extLst>
              </a:tr>
              <a:tr h="4410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Uczy mnie zawodu</a:t>
                      </a:r>
                      <a:endParaRPr lang="pl-PL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</a:t>
                      </a:r>
                      <a:endParaRPr lang="pl-PL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pl-PL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pl-PL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103</a:t>
                      </a:r>
                      <a:endParaRPr lang="pl-PL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53,4%</a:t>
                      </a:r>
                      <a:endParaRPr lang="pl-PL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4783657"/>
                  </a:ext>
                </a:extLst>
              </a:tr>
              <a:tr h="4410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Motywuje do rozwoju</a:t>
                      </a:r>
                      <a:endParaRPr lang="pl-PL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11,4%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79378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8794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20000"/>
                <a:lumOff val="80000"/>
              </a:schemeClr>
            </a:gs>
            <a:gs pos="40000">
              <a:srgbClr val="EEF7E5"/>
            </a:gs>
            <a:gs pos="100000">
              <a:srgbClr val="F3FCEE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789040"/>
            <a:ext cx="1152128" cy="565990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80222"/>
            <a:ext cx="1224136" cy="1224136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733256"/>
            <a:ext cx="947054" cy="938316"/>
          </a:xfrm>
          <a:prstGeom prst="rect">
            <a:avLst/>
          </a:prstGeom>
        </p:spPr>
      </p:pic>
      <p:sp>
        <p:nvSpPr>
          <p:cNvPr id="2" name="Prostokąt 1"/>
          <p:cNvSpPr/>
          <p:nvPr/>
        </p:nvSpPr>
        <p:spPr>
          <a:xfrm>
            <a:off x="1846281" y="476672"/>
            <a:ext cx="71454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/>
              <a:t>7. Czy wykorzystujesz wiedzę i umiejętności zdobyte w zakładzie pracy?</a:t>
            </a:r>
            <a:endParaRPr lang="pl-PL" sz="2400" dirty="0">
              <a:latin typeface="Calibri" panose="020F0502020204030204" pitchFamily="34" charset="0"/>
            </a:endParaRPr>
          </a:p>
        </p:txBody>
      </p:sp>
      <p:graphicFrame>
        <p:nvGraphicFramePr>
          <p:cNvPr id="9" name="Symbol zastępczy zawartości 3">
            <a:extLst>
              <a:ext uri="{FF2B5EF4-FFF2-40B4-BE49-F238E27FC236}">
                <a16:creationId xmlns:a16="http://schemas.microsoft.com/office/drawing/2014/main" id="{F0929C2F-4714-4496-908E-9D711B2E845C}"/>
              </a:ext>
            </a:extLst>
          </p:cNvPr>
          <p:cNvGraphicFramePr>
            <a:graphicFrameLocks/>
          </p:cNvGraphicFramePr>
          <p:nvPr/>
        </p:nvGraphicFramePr>
        <p:xfrm>
          <a:off x="2051720" y="1700808"/>
          <a:ext cx="683014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716E655F-DFBA-4AC8-8D02-4E37BEE355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036636"/>
              </p:ext>
            </p:extLst>
          </p:nvPr>
        </p:nvGraphicFramePr>
        <p:xfrm>
          <a:off x="2267743" y="2204864"/>
          <a:ext cx="6696745" cy="2664297"/>
        </p:xfrm>
        <a:graphic>
          <a:graphicData uri="http://schemas.openxmlformats.org/drawingml/2006/table">
            <a:tbl>
              <a:tblPr firstRow="1" firstCol="1" bandRow="1"/>
              <a:tblGrid>
                <a:gridCol w="1656185">
                  <a:extLst>
                    <a:ext uri="{9D8B030D-6E8A-4147-A177-3AD203B41FA5}">
                      <a16:colId xmlns:a16="http://schemas.microsoft.com/office/drawing/2014/main" val="329010822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1615268236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1204251673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1853064330"/>
                    </a:ext>
                  </a:extLst>
                </a:gridCol>
                <a:gridCol w="575310">
                  <a:extLst>
                    <a:ext uri="{9D8B030D-6E8A-4147-A177-3AD203B41FA5}">
                      <a16:colId xmlns:a16="http://schemas.microsoft.com/office/drawing/2014/main" val="875948209"/>
                    </a:ext>
                  </a:extLst>
                </a:gridCol>
                <a:gridCol w="936858">
                  <a:extLst>
                    <a:ext uri="{9D8B030D-6E8A-4147-A177-3AD203B41FA5}">
                      <a16:colId xmlns:a16="http://schemas.microsoft.com/office/drawing/2014/main" val="2043026961"/>
                    </a:ext>
                  </a:extLst>
                </a:gridCol>
              </a:tblGrid>
              <a:tr h="15985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 Czy wykorzystujesz wiedzę i umiejętności zdobyte w zakładzie pracy?</a:t>
                      </a:r>
                      <a:endParaRPr lang="pl-PL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Zespół Szkół Centrum Kształcenia Rolniczego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 Głubczycach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Zespół Szkół Mechanicznych </a:t>
                      </a:r>
                      <a:br>
                        <a:rPr lang="pl-PL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 Głubczycach</a:t>
                      </a:r>
                      <a:endParaRPr lang="pl-PL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Zespół Szkół </a:t>
                      </a:r>
                      <a:br>
                        <a:rPr lang="pl-PL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pl-PL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 Kietrzu</a:t>
                      </a:r>
                      <a:endParaRPr lang="pl-PL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Ogółem</a:t>
                      </a:r>
                      <a:endParaRPr lang="pl-PL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0347434"/>
                  </a:ext>
                </a:extLst>
              </a:tr>
              <a:tr h="5328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Tak</a:t>
                      </a:r>
                      <a:endParaRPr lang="pl-PL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</a:t>
                      </a:r>
                      <a:endParaRPr lang="pl-PL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</a:t>
                      </a:r>
                      <a:endParaRPr lang="pl-PL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pl-PL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162</a:t>
                      </a:r>
                      <a:endParaRPr lang="pl-PL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84,5%</a:t>
                      </a:r>
                      <a:endParaRPr lang="pl-PL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8601508"/>
                  </a:ext>
                </a:extLst>
              </a:tr>
              <a:tr h="5328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Nie</a:t>
                      </a:r>
                      <a:endParaRPr lang="pl-PL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16,0%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46125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6339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20000"/>
                <a:lumOff val="80000"/>
              </a:schemeClr>
            </a:gs>
            <a:gs pos="40000">
              <a:srgbClr val="EEF7E5"/>
            </a:gs>
            <a:gs pos="100000">
              <a:srgbClr val="F3FCEE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789040"/>
            <a:ext cx="1152128" cy="565990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80222"/>
            <a:ext cx="1224136" cy="1224136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733256"/>
            <a:ext cx="947054" cy="938316"/>
          </a:xfrm>
          <a:prstGeom prst="rect">
            <a:avLst/>
          </a:prstGeom>
        </p:spPr>
      </p:pic>
      <p:sp>
        <p:nvSpPr>
          <p:cNvPr id="2" name="Prostokąt 1"/>
          <p:cNvSpPr/>
          <p:nvPr/>
        </p:nvSpPr>
        <p:spPr>
          <a:xfrm>
            <a:off x="1846281" y="476672"/>
            <a:ext cx="71454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/>
              <a:t>8. Jak tak (wykorzystujesz wiedzę), to w jakiej formie?</a:t>
            </a:r>
            <a:endParaRPr lang="pl-PL" sz="2400" dirty="0">
              <a:latin typeface="Calibri" panose="020F0502020204030204" pitchFamily="34" charset="0"/>
            </a:endParaRPr>
          </a:p>
        </p:txBody>
      </p:sp>
      <p:graphicFrame>
        <p:nvGraphicFramePr>
          <p:cNvPr id="9" name="Symbol zastępczy zawartości 3">
            <a:extLst>
              <a:ext uri="{FF2B5EF4-FFF2-40B4-BE49-F238E27FC236}">
                <a16:creationId xmlns:a16="http://schemas.microsoft.com/office/drawing/2014/main" id="{F0929C2F-4714-4496-908E-9D711B2E845C}"/>
              </a:ext>
            </a:extLst>
          </p:cNvPr>
          <p:cNvGraphicFramePr>
            <a:graphicFrameLocks/>
          </p:cNvGraphicFramePr>
          <p:nvPr/>
        </p:nvGraphicFramePr>
        <p:xfrm>
          <a:off x="2051720" y="1700808"/>
          <a:ext cx="683014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ED4E6E63-D063-4502-BED6-B3B97A6DDB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563039"/>
              </p:ext>
            </p:extLst>
          </p:nvPr>
        </p:nvGraphicFramePr>
        <p:xfrm>
          <a:off x="2161584" y="1772816"/>
          <a:ext cx="6830145" cy="4205268"/>
        </p:xfrm>
        <a:graphic>
          <a:graphicData uri="http://schemas.openxmlformats.org/drawingml/2006/table">
            <a:tbl>
              <a:tblPr firstRow="1" firstCol="1" bandRow="1"/>
              <a:tblGrid>
                <a:gridCol w="1762344">
                  <a:extLst>
                    <a:ext uri="{9D8B030D-6E8A-4147-A177-3AD203B41FA5}">
                      <a16:colId xmlns:a16="http://schemas.microsoft.com/office/drawing/2014/main" val="596502913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3773079307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427717255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84506352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3111088505"/>
                    </a:ext>
                  </a:extLst>
                </a:gridCol>
                <a:gridCol w="963345">
                  <a:extLst>
                    <a:ext uri="{9D8B030D-6E8A-4147-A177-3AD203B41FA5}">
                      <a16:colId xmlns:a16="http://schemas.microsoft.com/office/drawing/2014/main" val="4249395900"/>
                    </a:ext>
                  </a:extLst>
                </a:gridCol>
              </a:tblGrid>
              <a:tr h="11665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 Jak tak (wykorzystujesz wiedzę), to w jakiej formie?</a:t>
                      </a:r>
                      <a:endParaRPr lang="pl-PL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Zespół Szkół Centrum Kształcenia Rolniczego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 Głubczycach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Zespół Szkół Mechanicznych </a:t>
                      </a:r>
                      <a:br>
                        <a:rPr lang="pl-PL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pl-PL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 Głubczycach</a:t>
                      </a:r>
                      <a:endParaRPr lang="pl-PL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Zespół Szkół </a:t>
                      </a:r>
                      <a:br>
                        <a:rPr lang="pl-PL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pl-PL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 Kietrzu</a:t>
                      </a:r>
                      <a:endParaRPr lang="pl-PL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Ogółem</a:t>
                      </a:r>
                      <a:endParaRPr lang="pl-PL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4848944"/>
                  </a:ext>
                </a:extLst>
              </a:tr>
              <a:tr h="4896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 zajęciach zawodowych</a:t>
                      </a:r>
                      <a:endParaRPr lang="pl-PL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  <a:endParaRPr lang="pl-PL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pl-PL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</a:t>
                      </a:r>
                      <a:endParaRPr lang="pl-PL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42,5%</a:t>
                      </a:r>
                      <a:endParaRPr lang="pl-PL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698320"/>
                  </a:ext>
                </a:extLst>
              </a:tr>
              <a:tr h="6768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 gospodarstwie domowym (poza szkołą)</a:t>
                      </a:r>
                      <a:endParaRPr lang="pl-PL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lang="pl-PL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41,9%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8041428"/>
                  </a:ext>
                </a:extLst>
              </a:tr>
              <a:tr h="4752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Podczas pracy na wakacjach/feriach</a:t>
                      </a:r>
                      <a:endParaRPr lang="pl-PL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18,6%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5394893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Podczas egzaminów zawodowych</a:t>
                      </a:r>
                      <a:endParaRPr lang="pl-PL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14,5%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3197653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Podczas konkursów </a:t>
                      </a:r>
                      <a:br>
                        <a:rPr lang="pl-PL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zawodów</a:t>
                      </a:r>
                      <a:endParaRPr lang="pl-PL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4,6%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8943689"/>
                  </a:ext>
                </a:extLst>
              </a:tr>
              <a:tr h="3888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Inne</a:t>
                      </a:r>
                      <a:endParaRPr lang="pl-PL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4836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65714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ykusz">
  <a:themeElements>
    <a:clrScheme name="Niestandardowy 4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54AF21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Siatka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3103</TotalTime>
  <Words>603</Words>
  <Application>Microsoft Office PowerPoint</Application>
  <PresentationFormat>Pokaz na ekranie (4:3)</PresentationFormat>
  <Paragraphs>250</Paragraphs>
  <Slides>11</Slides>
  <Notes>11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7" baseType="lpstr">
      <vt:lpstr>Calibri</vt:lpstr>
      <vt:lpstr>Franklin Gothic Medium</vt:lpstr>
      <vt:lpstr>Times New Roman</vt:lpstr>
      <vt:lpstr>Wingdings</vt:lpstr>
      <vt:lpstr>Wingdings 2</vt:lpstr>
      <vt:lpstr>Wykusz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Łukasz Halikowski</dc:creator>
  <cp:lastModifiedBy>Karolina Drozdziel</cp:lastModifiedBy>
  <cp:revision>35</cp:revision>
  <cp:lastPrinted>2018-03-06T09:45:29Z</cp:lastPrinted>
  <dcterms:created xsi:type="dcterms:W3CDTF">2018-02-28T08:15:37Z</dcterms:created>
  <dcterms:modified xsi:type="dcterms:W3CDTF">2018-03-07T06:44:46Z</dcterms:modified>
</cp:coreProperties>
</file>