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46"/>
  </p:notesMasterIdLst>
  <p:sldIdLst>
    <p:sldId id="256" r:id="rId8"/>
    <p:sldId id="257" r:id="rId9"/>
    <p:sldId id="299" r:id="rId10"/>
    <p:sldId id="262" r:id="rId11"/>
    <p:sldId id="360" r:id="rId12"/>
    <p:sldId id="374" r:id="rId13"/>
    <p:sldId id="259" r:id="rId14"/>
    <p:sldId id="340" r:id="rId15"/>
    <p:sldId id="354" r:id="rId16"/>
    <p:sldId id="341" r:id="rId17"/>
    <p:sldId id="342" r:id="rId18"/>
    <p:sldId id="349" r:id="rId19"/>
    <p:sldId id="350" r:id="rId20"/>
    <p:sldId id="351" r:id="rId21"/>
    <p:sldId id="352" r:id="rId22"/>
    <p:sldId id="355" r:id="rId23"/>
    <p:sldId id="357" r:id="rId24"/>
    <p:sldId id="358" r:id="rId25"/>
    <p:sldId id="345" r:id="rId26"/>
    <p:sldId id="359" r:id="rId27"/>
    <p:sldId id="361" r:id="rId28"/>
    <p:sldId id="364" r:id="rId29"/>
    <p:sldId id="362" r:id="rId30"/>
    <p:sldId id="346" r:id="rId31"/>
    <p:sldId id="363" r:id="rId32"/>
    <p:sldId id="328" r:id="rId33"/>
    <p:sldId id="365" r:id="rId34"/>
    <p:sldId id="372" r:id="rId35"/>
    <p:sldId id="347" r:id="rId36"/>
    <p:sldId id="370" r:id="rId37"/>
    <p:sldId id="366" r:id="rId38"/>
    <p:sldId id="373" r:id="rId39"/>
    <p:sldId id="371" r:id="rId40"/>
    <p:sldId id="367" r:id="rId41"/>
    <p:sldId id="368" r:id="rId42"/>
    <p:sldId id="369" r:id="rId43"/>
    <p:sldId id="348" r:id="rId44"/>
    <p:sldId id="313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6DAAFFB-CE92-47D9-9A39-4661E38E994E}">
          <p14:sldIdLst>
            <p14:sldId id="256"/>
            <p14:sldId id="257"/>
            <p14:sldId id="299"/>
            <p14:sldId id="262"/>
            <p14:sldId id="360"/>
            <p14:sldId id="374"/>
            <p14:sldId id="259"/>
            <p14:sldId id="340"/>
            <p14:sldId id="354"/>
            <p14:sldId id="341"/>
            <p14:sldId id="342"/>
            <p14:sldId id="349"/>
            <p14:sldId id="350"/>
            <p14:sldId id="351"/>
            <p14:sldId id="352"/>
            <p14:sldId id="355"/>
            <p14:sldId id="357"/>
            <p14:sldId id="358"/>
            <p14:sldId id="345"/>
            <p14:sldId id="359"/>
            <p14:sldId id="361"/>
            <p14:sldId id="364"/>
            <p14:sldId id="362"/>
            <p14:sldId id="346"/>
            <p14:sldId id="363"/>
            <p14:sldId id="328"/>
            <p14:sldId id="365"/>
            <p14:sldId id="372"/>
            <p14:sldId id="347"/>
            <p14:sldId id="370"/>
            <p14:sldId id="366"/>
            <p14:sldId id="373"/>
            <p14:sldId id="371"/>
            <p14:sldId id="367"/>
            <p14:sldId id="368"/>
            <p14:sldId id="369"/>
            <p14:sldId id="348"/>
            <p14:sldId id="31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3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71" autoAdjust="0"/>
  </p:normalViewPr>
  <p:slideViewPr>
    <p:cSldViewPr>
      <p:cViewPr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0D5D-34F9-4CC8-AF4E-8447057BEAF8}" type="datetimeFigureOut">
              <a:rPr lang="pl-PL"/>
              <a:pPr/>
              <a:t>2018-03-06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816AA-7B38-4004-BEC9-C1A961A53E6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12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16AA-7B38-4004-BEC9-C1A961A53E64}" type="slidenum">
              <a:rPr lang="pl-PL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889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16AA-7B38-4004-BEC9-C1A961A53E64}" type="slidenum">
              <a:rPr lang="pl-PL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183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816AA-7B38-4004-BEC9-C1A961A53E64}" type="slidenum">
              <a:rPr lang="pl-PL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571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88280"/>
      </p:ext>
    </p:extLst>
  </p:cSld>
  <p:clrMapOvr>
    <a:masterClrMapping/>
  </p:clrMapOvr>
  <p:transition spd="slow" advClick="0" advTm="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51275"/>
      </p:ext>
    </p:extLst>
  </p:cSld>
  <p:clrMapOvr>
    <a:masterClrMapping/>
  </p:clrMapOvr>
  <p:transition spd="slow" advClick="0" advTm="1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58141"/>
      </p:ext>
    </p:extLst>
  </p:cSld>
  <p:clrMapOvr>
    <a:masterClrMapping/>
  </p:clrMapOvr>
  <p:transition spd="slow" advClick="0" advTm="1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78384"/>
      </p:ext>
    </p:extLst>
  </p:cSld>
  <p:clrMapOvr>
    <a:masterClrMapping/>
  </p:clrMapOvr>
  <p:transition spd="slow" advClick="0" advTm="1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00462"/>
      </p:ext>
    </p:extLst>
  </p:cSld>
  <p:clrMapOvr>
    <a:masterClrMapping/>
  </p:clrMapOvr>
  <p:transition spd="slow" advClick="0" advTm="1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43205"/>
      </p:ext>
    </p:extLst>
  </p:cSld>
  <p:clrMapOvr>
    <a:masterClrMapping/>
  </p:clrMapOvr>
  <p:transition spd="slow" advClick="0" advTm="1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32955"/>
      </p:ext>
    </p:extLst>
  </p:cSld>
  <p:clrMapOvr>
    <a:masterClrMapping/>
  </p:clrMapOvr>
  <p:transition spd="slow" advClick="0" advTm="1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01144"/>
      </p:ext>
    </p:extLst>
  </p:cSld>
  <p:clrMapOvr>
    <a:masterClrMapping/>
  </p:clrMapOvr>
  <p:transition spd="slow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1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66176"/>
      </p:ext>
    </p:extLst>
  </p:cSld>
  <p:clrMapOvr>
    <a:masterClrMapping/>
  </p:clrMapOvr>
  <p:transition spd="slow" advClick="0" advTm="1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79967"/>
      </p:ext>
    </p:extLst>
  </p:cSld>
  <p:clrMapOvr>
    <a:masterClrMapping/>
  </p:clrMapOvr>
  <p:transition spd="slow" advClick="0" advTm="1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9858"/>
      </p:ext>
    </p:extLst>
  </p:cSld>
  <p:clrMapOvr>
    <a:masterClrMapping/>
  </p:clrMapOvr>
  <p:transition spd="slow" advClick="0" advTm="1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00135"/>
      </p:ext>
    </p:extLst>
  </p:cSld>
  <p:clrMapOvr>
    <a:masterClrMapping/>
  </p:clrMapOvr>
  <p:transition spd="slow" advClick="0" advTm="1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73638"/>
      </p:ext>
    </p:extLst>
  </p:cSld>
  <p:clrMapOvr>
    <a:masterClrMapping/>
  </p:clrMapOvr>
  <p:transition spd="slow" advClick="0" advTm="1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89761"/>
      </p:ext>
    </p:extLst>
  </p:cSld>
  <p:clrMapOvr>
    <a:masterClrMapping/>
  </p:clrMapOvr>
  <p:transition spd="slow" advClick="0" advTm="1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6087"/>
      </p:ext>
    </p:extLst>
  </p:cSld>
  <p:clrMapOvr>
    <a:masterClrMapping/>
  </p:clrMapOvr>
  <p:transition spd="slow" advClick="0" advTm="1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31453"/>
      </p:ext>
    </p:extLst>
  </p:cSld>
  <p:clrMapOvr>
    <a:masterClrMapping/>
  </p:clrMapOvr>
  <p:transition spd="slow" advClick="0" advTm="1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93915"/>
      </p:ext>
    </p:extLst>
  </p:cSld>
  <p:clrMapOvr>
    <a:masterClrMapping/>
  </p:clrMapOvr>
  <p:transition spd="slow" advClick="0" advTm="1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72536"/>
      </p:ext>
    </p:extLst>
  </p:cSld>
  <p:clrMapOvr>
    <a:masterClrMapping/>
  </p:clrMapOvr>
  <p:transition spd="slow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1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05724"/>
      </p:ext>
    </p:extLst>
  </p:cSld>
  <p:clrMapOvr>
    <a:masterClrMapping/>
  </p:clrMapOvr>
  <p:transition spd="slow" advClick="0" advTm="1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467172"/>
      </p:ext>
    </p:extLst>
  </p:cSld>
  <p:clrMapOvr>
    <a:masterClrMapping/>
  </p:clrMapOvr>
  <p:transition spd="slow" advClick="0" advTm="1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45389"/>
      </p:ext>
    </p:extLst>
  </p:cSld>
  <p:clrMapOvr>
    <a:masterClrMapping/>
  </p:clrMapOvr>
  <p:transition spd="slow" advClick="0" advTm="1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48288"/>
      </p:ext>
    </p:extLst>
  </p:cSld>
  <p:clrMapOvr>
    <a:masterClrMapping/>
  </p:clrMapOvr>
  <p:transition spd="slow" advClick="0" advTm="1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73002"/>
      </p:ext>
    </p:extLst>
  </p:cSld>
  <p:clrMapOvr>
    <a:masterClrMapping/>
  </p:clrMapOvr>
  <p:transition spd="slow" advClick="0" advTm="1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94267"/>
      </p:ext>
    </p:extLst>
  </p:cSld>
  <p:clrMapOvr>
    <a:masterClrMapping/>
  </p:clrMapOvr>
  <p:transition spd="slow" advClick="0" advTm="1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14822"/>
      </p:ext>
    </p:extLst>
  </p:cSld>
  <p:clrMapOvr>
    <a:masterClrMapping/>
  </p:clrMapOvr>
  <p:transition spd="slow" advClick="0" advTm="1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10163"/>
      </p:ext>
    </p:extLst>
  </p:cSld>
  <p:clrMapOvr>
    <a:masterClrMapping/>
  </p:clrMapOvr>
  <p:transition spd="slow" advClick="0" advTm="1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32144"/>
      </p:ext>
    </p:extLst>
  </p:cSld>
  <p:clrMapOvr>
    <a:masterClrMapping/>
  </p:clrMapOvr>
  <p:transition spd="slow" advClick="0" advTm="1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56074"/>
      </p:ext>
    </p:extLst>
  </p:cSld>
  <p:clrMapOvr>
    <a:masterClrMapping/>
  </p:clrMapOvr>
  <p:transition spd="slow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1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845090"/>
      </p:ext>
    </p:extLst>
  </p:cSld>
  <p:clrMapOvr>
    <a:masterClrMapping/>
  </p:clrMapOvr>
  <p:transition spd="slow" advClick="0" advTm="1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71741"/>
      </p:ext>
    </p:extLst>
  </p:cSld>
  <p:clrMapOvr>
    <a:masterClrMapping/>
  </p:clrMapOvr>
  <p:transition spd="slow" advClick="0" advTm="1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02635"/>
      </p:ext>
    </p:extLst>
  </p:cSld>
  <p:clrMapOvr>
    <a:masterClrMapping/>
  </p:clrMapOvr>
  <p:transition spd="slow" advClick="0" advTm="1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7068"/>
      </p:ext>
    </p:extLst>
  </p:cSld>
  <p:clrMapOvr>
    <a:masterClrMapping/>
  </p:clrMapOvr>
  <p:transition spd="slow" advClick="0" advTm="1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55328"/>
      </p:ext>
    </p:extLst>
  </p:cSld>
  <p:clrMapOvr>
    <a:masterClrMapping/>
  </p:clrMapOvr>
  <p:transition spd="slow" advClick="0" advTm="1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28306"/>
      </p:ext>
    </p:extLst>
  </p:cSld>
  <p:clrMapOvr>
    <a:masterClrMapping/>
  </p:clrMapOvr>
  <p:transition spd="slow" advClick="0" advTm="1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26700"/>
      </p:ext>
    </p:extLst>
  </p:cSld>
  <p:clrMapOvr>
    <a:masterClrMapping/>
  </p:clrMapOvr>
  <p:transition spd="slow" advClick="0" advTm="1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83504"/>
      </p:ext>
    </p:extLst>
  </p:cSld>
  <p:clrMapOvr>
    <a:masterClrMapping/>
  </p:clrMapOvr>
  <p:transition spd="slow" advClick="0" advTm="1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30146"/>
      </p:ext>
    </p:extLst>
  </p:cSld>
  <p:clrMapOvr>
    <a:masterClrMapping/>
  </p:clrMapOvr>
  <p:transition spd="slow" advClick="0" advTm="1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07068"/>
      </p:ext>
    </p:extLst>
  </p:cSld>
  <p:clrMapOvr>
    <a:masterClrMapping/>
  </p:clrMapOvr>
  <p:transition spd="slow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1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69528"/>
      </p:ext>
    </p:extLst>
  </p:cSld>
  <p:clrMapOvr>
    <a:masterClrMapping/>
  </p:clrMapOvr>
  <p:transition spd="slow" advClick="0" advTm="1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37486"/>
      </p:ext>
    </p:extLst>
  </p:cSld>
  <p:clrMapOvr>
    <a:masterClrMapping/>
  </p:clrMapOvr>
  <p:transition spd="slow" advClick="0" advTm="1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2408"/>
      </p:ext>
    </p:extLst>
  </p:cSld>
  <p:clrMapOvr>
    <a:masterClrMapping/>
  </p:clrMapOvr>
  <p:transition spd="slow" advClick="0" advTm="1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8407"/>
      </p:ext>
    </p:extLst>
  </p:cSld>
  <p:clrMapOvr>
    <a:masterClrMapping/>
  </p:clrMapOvr>
  <p:transition spd="slow" advClick="0" advTm="1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55273"/>
      </p:ext>
    </p:extLst>
  </p:cSld>
  <p:clrMapOvr>
    <a:masterClrMapping/>
  </p:clrMapOvr>
  <p:transition spd="slow" advClick="0" advTm="1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07542"/>
      </p:ext>
    </p:extLst>
  </p:cSld>
  <p:clrMapOvr>
    <a:masterClrMapping/>
  </p:clrMapOvr>
  <p:transition spd="slow" advClick="0" advTm="1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95991"/>
      </p:ext>
    </p:extLst>
  </p:cSld>
  <p:clrMapOvr>
    <a:masterClrMapping/>
  </p:clrMapOvr>
  <p:transition spd="slow" advClick="0" advTm="1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69824"/>
      </p:ext>
    </p:extLst>
  </p:cSld>
  <p:clrMapOvr>
    <a:masterClrMapping/>
  </p:clrMapOvr>
  <p:transition spd="slow" advClick="0" advTm="1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84460"/>
      </p:ext>
    </p:extLst>
  </p:cSld>
  <p:clrMapOvr>
    <a:masterClrMapping/>
  </p:clrMapOvr>
  <p:transition spd="slow" advClick="0" advTm="1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561"/>
      </p:ext>
    </p:extLst>
  </p:cSld>
  <p:clrMapOvr>
    <a:masterClrMapping/>
  </p:clrMapOvr>
  <p:transition spd="slow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1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8287"/>
      </p:ext>
    </p:extLst>
  </p:cSld>
  <p:clrMapOvr>
    <a:masterClrMapping/>
  </p:clrMapOvr>
  <p:transition spd="slow" advClick="0" advTm="1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51091"/>
      </p:ext>
    </p:extLst>
  </p:cSld>
  <p:clrMapOvr>
    <a:masterClrMapping/>
  </p:clrMapOvr>
  <p:transition spd="slow" advClick="0" advTm="1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03596"/>
      </p:ext>
    </p:extLst>
  </p:cSld>
  <p:clrMapOvr>
    <a:masterClrMapping/>
  </p:clrMapOvr>
  <p:transition spd="slow" advClick="0" advTm="1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86731"/>
      </p:ext>
    </p:extLst>
  </p:cSld>
  <p:clrMapOvr>
    <a:masterClrMapping/>
  </p:clrMapOvr>
  <p:transition spd="slow" advClick="0" advTm="1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17794"/>
      </p:ext>
    </p:extLst>
  </p:cSld>
  <p:clrMapOvr>
    <a:masterClrMapping/>
  </p:clrMapOvr>
  <p:transition spd="slow" advClick="0" advTm="1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7732"/>
      </p:ext>
    </p:extLst>
  </p:cSld>
  <p:clrMapOvr>
    <a:masterClrMapping/>
  </p:clrMapOvr>
  <p:transition spd="slow" advClick="0" advTm="1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274"/>
      </p:ext>
    </p:extLst>
  </p:cSld>
  <p:clrMapOvr>
    <a:masterClrMapping/>
  </p:clrMapOvr>
  <p:transition spd="slow" advClick="0" advTm="1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00147"/>
      </p:ext>
    </p:extLst>
  </p:cSld>
  <p:clrMapOvr>
    <a:masterClrMapping/>
  </p:clrMapOvr>
  <p:transition spd="slow" advClick="0" advTm="1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26006"/>
      </p:ext>
    </p:extLst>
  </p:cSld>
  <p:clrMapOvr>
    <a:masterClrMapping/>
  </p:clrMapOvr>
  <p:transition spd="slow" advClick="0" advTm="1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19616"/>
      </p:ext>
    </p:extLst>
  </p:cSld>
  <p:clrMapOvr>
    <a:masterClrMapping/>
  </p:clrMapOvr>
  <p:transition spd="slow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1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93644"/>
      </p:ext>
    </p:extLst>
  </p:cSld>
  <p:clrMapOvr>
    <a:masterClrMapping/>
  </p:clrMapOvr>
  <p:transition spd="slow" advClick="0" advTm="1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87445"/>
      </p:ext>
    </p:extLst>
  </p:cSld>
  <p:clrMapOvr>
    <a:masterClrMapping/>
  </p:clrMapOvr>
  <p:transition spd="slow" advClick="0" advTm="1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57942"/>
      </p:ext>
    </p:extLst>
  </p:cSld>
  <p:clrMapOvr>
    <a:masterClrMapping/>
  </p:clrMapOvr>
  <p:transition spd="slow" advClick="0" advTm="1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63475"/>
      </p:ext>
    </p:extLst>
  </p:cSld>
  <p:clrMapOvr>
    <a:masterClrMapping/>
  </p:clrMapOvr>
  <p:transition spd="slow" advClick="0" advTm="1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93182"/>
      </p:ext>
    </p:extLst>
  </p:cSld>
  <p:clrMapOvr>
    <a:masterClrMapping/>
  </p:clrMapOvr>
  <p:transition spd="slow" advClick="0" advTm="1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57191"/>
      </p:ext>
    </p:extLst>
  </p:cSld>
  <p:clrMapOvr>
    <a:masterClrMapping/>
  </p:clrMapOvr>
  <p:transition spd="slow" advClick="0" advTm="1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60189"/>
      </p:ext>
    </p:extLst>
  </p:cSld>
  <p:clrMapOvr>
    <a:masterClrMapping/>
  </p:clrMapOvr>
  <p:transition spd="slow" advClick="0" advTm="1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96576"/>
      </p:ext>
    </p:extLst>
  </p:cSld>
  <p:clrMapOvr>
    <a:masterClrMapping/>
  </p:clrMapOvr>
  <p:transition spd="slow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2018-03-06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9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8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7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1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Hufiec Pracy 8-1 w Głubczycach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logo_oh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0743" y="642918"/>
            <a:ext cx="3788645" cy="386620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3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	</a:t>
            </a:r>
          </a:p>
          <a:p>
            <a:pPr marL="514350" indent="-514350"/>
            <a:endParaRPr lang="pl-PL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Wychowawcy pomagają młodzieży               wykorzystać nabyte umiejętności 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zawodowe 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pracy w środowisku lokalnym. Dlatego też uczestnicy w ramach wolontariatu chętnie podejmują wszelakie przedsięwzięcia skierowane do osób potrzebujących czego przykładem jest inicjatywa pod hasłem:</a:t>
            </a:r>
          </a:p>
          <a:p>
            <a:pPr marL="514350" indent="-514350" algn="ctr"/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„Oddaje Tobie co kryję w sobie”</a:t>
            </a: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657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</a:t>
            </a:r>
            <a:endParaRPr lang="pl-PL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DMIN\Desktop\ZDJĘCIA\DSC_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92696"/>
            <a:ext cx="37804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ZDJĘCIA\DSC_0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87" y="3284984"/>
            <a:ext cx="4549569" cy="30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5657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Młodzież bierze udział w akcjach: </a:t>
            </a:r>
          </a:p>
          <a:p>
            <a:pPr marL="514350" indent="-514350"/>
            <a:endParaRPr lang="pl-PL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Wielkiej Orkiestrze Świątecznej Pomocy </a:t>
            </a:r>
          </a:p>
        </p:txBody>
      </p:sp>
      <p:pic>
        <p:nvPicPr>
          <p:cNvPr id="4098" name="Picture 2" descr="C:\Users\ADMIN\Desktop\ZDJĘCIA\DSC_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04867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3285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ddawanie </a:t>
            </a:r>
            <a:r>
              <a:rPr lang="pl-PL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krwi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potrzebującym</a:t>
            </a:r>
            <a:endParaRPr lang="pl-PL" sz="2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DMIN\Desktop\ZDJĘCIA\Krew\IMG-20170314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9"/>
            <a:ext cx="6882146" cy="41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321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Mikołajki dla podopiecznych Placówki Opiekuńczo –</a:t>
            </a:r>
            <a:r>
              <a:rPr lang="pl-PL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Wychowawczej Interwencyjnej „GNIAZDO”</a:t>
            </a:r>
            <a:endParaRPr lang="pl-PL" sz="2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ADMIN\Desktop\ZDJĘCIA\IMG_6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532348" cy="48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3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/>
              <a:t>                   Światowy Dzień </a:t>
            </a:r>
            <a:r>
              <a:rPr lang="pl-PL" sz="2800" dirty="0"/>
              <a:t>Walki z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AIDS</a:t>
            </a:r>
            <a:endParaRPr lang="pl-PL" sz="2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F:\DCIM\144D3300\DSC_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1358"/>
            <a:ext cx="6840760" cy="456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3038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Młodzież Zespołu Szkół Mechanicznych będąca uczestnikami Hufca Pracy angażuje się w wszelakie konkursy na szczeblu lokalnym i wojewódzkim min. </a:t>
            </a:r>
          </a:p>
          <a:p>
            <a:pPr marL="514350" indent="-514350"/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- Wiedza o Unii Europejskiej, </a:t>
            </a:r>
          </a:p>
          <a:p>
            <a:pPr marL="514350" indent="-514350"/>
            <a:r>
              <a:rPr lang="pl-PL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- Sprawny w zawodzie, </a:t>
            </a:r>
          </a:p>
          <a:p>
            <a:pPr marL="514350" indent="-514350"/>
            <a:r>
              <a:rPr lang="pl-PL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- Bezpieczny w pracy. </a:t>
            </a:r>
          </a:p>
          <a:p>
            <a:pPr marL="514350" indent="-514350"/>
            <a:r>
              <a:rPr lang="pl-PL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marL="514350" indent="-514350"/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		Bierze udział w zawodach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sportowych:</a:t>
            </a:r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pl-PL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- piłka nożna, </a:t>
            </a:r>
          </a:p>
          <a:p>
            <a:pPr marL="514350" indent="-514350"/>
            <a:r>
              <a:rPr lang="pl-PL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- lekkoatletyka, </a:t>
            </a:r>
          </a:p>
          <a:p>
            <a:pPr marL="514350" indent="-514350"/>
            <a:r>
              <a:rPr lang="pl-PL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- piłka siatkowa,</a:t>
            </a:r>
          </a:p>
          <a:p>
            <a:pPr marL="514350" indent="-514350"/>
            <a:r>
              <a:rPr lang="pl-PL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- regionalne zawody w narciarstwie zjazdowym   </a:t>
            </a:r>
          </a:p>
          <a:p>
            <a:pPr marL="514350" indent="-514350"/>
            <a:r>
              <a:rPr lang="pl-PL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w Wiśle</a:t>
            </a: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9641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	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Uczestniczy w przedsięwzięciach kulturalnych takich jak Festiwal Kultury </a:t>
            </a:r>
            <a:r>
              <a:rPr lang="pl-P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łodzieży </a:t>
            </a:r>
            <a:r>
              <a:rPr lang="pl-P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Puławach, okazjonalnych konkursach plastycznych oraz uroczystościach patriotycznych.</a:t>
            </a: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 descr="C:\Users\ADMIN\Desktop\ZDJĘCIA\IMG_6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575324" cy="26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DSC_0192-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7"/>
            <a:ext cx="3816424" cy="26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087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ZDJĘCIA\IMG_6122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137925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IMG_6090-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476672"/>
            <a:ext cx="3161927" cy="23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DSC_0344-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32" y="4077072"/>
            <a:ext cx="3161927" cy="210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IMG_6344-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44666"/>
            <a:ext cx="3161928" cy="23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231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1268760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2017 roku  młodzież wspólnie z kadrą  Hufca Pracy dzięki uprzejmości Zakładu Karnego w Głubczycach oraz Koła Łowieckiego „ODYNIEC” zorganizowała Wojewódzki Festyn na „Pożegnanie Lata”                 w ramach, którego odbyły się zawody strzeleckie na strzelnicy w „Lesie Marysieńka”. </a:t>
            </a:r>
          </a:p>
        </p:txBody>
      </p:sp>
    </p:spTree>
    <p:extLst>
      <p:ext uri="{BB962C8B-B14F-4D97-AF65-F5344CB8AC3E}">
        <p14:creationId xmlns:p14="http://schemas.microsoft.com/office/powerpoint/2010/main" val="13765503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Hufiec Pracy 8-1 teren działania: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ymbol zastępczy zawartości 3" descr="głubczyce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563888" y="2204864"/>
            <a:ext cx="1949893" cy="2513110"/>
          </a:xfrm>
        </p:spPr>
      </p:pic>
      <p:pic>
        <p:nvPicPr>
          <p:cNvPr id="5" name="Obraz 4" descr="kietr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1500174"/>
            <a:ext cx="1538664" cy="2000264"/>
          </a:xfrm>
          <a:prstGeom prst="rect">
            <a:avLst/>
          </a:prstGeom>
        </p:spPr>
      </p:pic>
      <p:pic>
        <p:nvPicPr>
          <p:cNvPr id="6" name="Obraz 5" descr="brani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4077072"/>
            <a:ext cx="1716220" cy="2143140"/>
          </a:xfrm>
          <a:prstGeom prst="rect">
            <a:avLst/>
          </a:prstGeom>
        </p:spPr>
      </p:pic>
      <p:pic>
        <p:nvPicPr>
          <p:cNvPr id="7" name="Obraz 6" descr="baborów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221088"/>
            <a:ext cx="1643074" cy="1971689"/>
          </a:xfrm>
          <a:prstGeom prst="rect">
            <a:avLst/>
          </a:prstGeom>
        </p:spPr>
      </p:pic>
      <p:pic>
        <p:nvPicPr>
          <p:cNvPr id="8" name="Obraz 7" descr="herb og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034" y="1214422"/>
            <a:ext cx="1581842" cy="22145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9" name="pole tekstowe 8"/>
          <p:cNvSpPr txBox="1"/>
          <p:nvPr/>
        </p:nvSpPr>
        <p:spPr>
          <a:xfrm>
            <a:off x="714348" y="335756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Głubczyce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429520" y="3571876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Kietrz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928662" y="635795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Baborów</a:t>
            </a:r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15206" y="628652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rial" pitchFamily="34" charset="0"/>
                <a:cs typeface="Arial" pitchFamily="34" charset="0"/>
              </a:rPr>
              <a:t>   Branice</a:t>
            </a:r>
          </a:p>
          <a:p>
            <a:endParaRPr lang="pl-P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571868" y="521495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Powiat Głubczycki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_20171005_115228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IMG_20171005_111520-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IMG_20171005_112229-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50100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IMG_20171005_102213-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6087"/>
            <a:ext cx="3897643" cy="292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347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	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Punkt Pośrednictwa Pracy w Głubczycach  </a:t>
            </a:r>
          </a:p>
          <a:p>
            <a:pPr marL="514350" indent="-514350" algn="just"/>
            <a:endParaRPr lang="pl-PL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Działalność Hufca Pracy związana                      z kształceniem zawodowym młodzieży wzbogacona jest o przedsięwzięcia realizowane przez Punkt Pośrednictwa Pracy w Głubczycach. Punkt przede wszystkim oferuje uczestnikom pomoc przy organizacji praktyk zawodowych a także proponuje młodzieży uczącej się pracę sezonową oraz krótkoterminową.</a:t>
            </a:r>
          </a:p>
          <a:p>
            <a:pPr marL="514350" indent="-514350" algn="ctr"/>
            <a:r>
              <a:rPr lang="pl-PL" sz="2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745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1340768"/>
            <a:ext cx="828092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	</a:t>
            </a:r>
          </a:p>
          <a:p>
            <a:pPr marL="514350" indent="-514350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Najczęstszymi 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ofertami 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pracy krótkoterminowej </a:t>
            </a:r>
            <a:r>
              <a:rPr lang="pl-P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dla młodzieży 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są:</a:t>
            </a:r>
          </a:p>
          <a:p>
            <a:pPr marL="514350" indent="-514350"/>
            <a:endParaRPr lang="pl-PL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l-P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hostessa,</a:t>
            </a:r>
          </a:p>
          <a:p>
            <a:pPr marL="514350" indent="-514350"/>
            <a:r>
              <a:rPr lang="pl-P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- </a:t>
            </a:r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pracownik sezonowy(rolnictwo, sadownictwo)</a:t>
            </a:r>
            <a:endParaRPr lang="pl-PL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pl-PL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- inwentaryzator.</a:t>
            </a: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886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	</a:t>
            </a:r>
            <a:r>
              <a:rPr lang="pl-P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W ramach Ogólnopolskiego Programu Aktywizacji Zawodowej Młodzieży Punkt Pośrednictwa Pracy prowadzi warsztaty przygotowujące uczestników klas kończących do wejścia na rynek pracy.                 W czasie takich zajęć pośrednik pracy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wskazuje uczestnikom  metody poszukiwania pracy, udziela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porad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prawidłowego sporządzania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dokumentów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aplikacyjnych oraz przygotowanie się do rozmowy kwalifikacyjnej. Organizowane są zajęcia                z doradcą zawodowym oraz przedstawicielami poszczególnych zawodów.</a:t>
            </a:r>
            <a:endParaRPr lang="pl-PL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265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2. Dzień Otwarty w PPP w Głubczycach w ramach OT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1. Spotkanie z funkcjonariuszami policji w ramach OTK w Głubczyc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20" y="3465942"/>
            <a:ext cx="38908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069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DSC_0319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464496" cy="29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DSC_0268-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03" y="3761656"/>
            <a:ext cx="4365813" cy="29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509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Aktywizacja Młodzieży w ZSM w Głubczyca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60648"/>
            <a:ext cx="3694519" cy="2770889"/>
          </a:xfrm>
        </p:spPr>
      </p:pic>
      <p:pic>
        <p:nvPicPr>
          <p:cNvPr id="8" name="Symbol zastępczy zawartości 7" descr="Aktywizacja Młodzieży w ZSM w Głubczycach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699792" y="3501008"/>
            <a:ext cx="3840427" cy="2880320"/>
          </a:xfrm>
        </p:spPr>
      </p:pic>
    </p:spTree>
  </p:cSld>
  <p:clrMapOvr>
    <a:masterClrMapping/>
  </p:clrMapOvr>
  <p:transition spd="slow"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620688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514350" indent="-514350" algn="ctr"/>
            <a:endParaRPr lang="pl-PL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Projekty unijne</a:t>
            </a:r>
          </a:p>
          <a:p>
            <a:pPr marL="514350" indent="-514350" algn="ctr"/>
            <a:endParaRPr lang="pl-PL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pl-PL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W Punkcie Pośrednictwa Pracy w Głubczycach  dotychczas zrealizowano dwa projekt dofinansowane z Funduszy Europejskich:</a:t>
            </a:r>
          </a:p>
          <a:p>
            <a:pPr marL="514350" indent="-514350" algn="ctr"/>
            <a:r>
              <a:rPr lang="pl-PL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/>
            <a:r>
              <a:rPr lang="pl-PL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443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828092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pl-P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pl-PL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Równi na Rynku Pracy       </a:t>
            </a:r>
            <a:r>
              <a:rPr lang="pl-PL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Akcja </a:t>
            </a:r>
            <a:r>
              <a:rPr lang="pl-PL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Aktywizacja </a:t>
            </a: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pl-PL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Plakat_GdM_Op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276307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208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29325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0301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1052736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3200" dirty="0" smtClean="0"/>
              <a:t>     	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projektach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uczestniczyły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osoby mające niskie kwalifikacje zawodowe lub kwalifikacje zawodowe niedostosowane do potrzeb rynku pracy, osoby niemające doświadczenia zawodowego i nieumiejące samodzielnie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poszukiwać zatrudnienia. Każdy                    z uczestników został objęty wszechstronną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opieką: wychowawczą, psychologiczną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i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doradczą. </a:t>
            </a:r>
            <a:endParaRPr lang="pl-PL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95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1560" y="620688"/>
            <a:ext cx="8064896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Hufiec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Pracy w Głubczycach powstał 01.09.1997r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.,wramach porozumienia Opolskiej Wojewódzkiej Komendy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Ochotniczych Hufców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Pracy w Opolu z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Zarządem Miasta Głubczyce, Zarządem Oświaty Kultury i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Sportu                              w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Głubczycach oraz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Rejonowym Urzędem Pracy w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Głubczycach. Początkowo siedziba Komendy Hufca Pracy mieściła się  w Domu Kultury.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Obecnie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znajduje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się w Internacie Zespołu Szkół 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>Centrum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Kształcenia Rolniczego na                          ul. Niepodległości.</a:t>
            </a:r>
            <a:r>
              <a:rPr lang="pl-PL" sz="2800" dirty="0"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>
                <a:latin typeface="Arial" pitchFamily="34" charset="0"/>
                <a:cs typeface="Arial" pitchFamily="34" charset="0"/>
              </a:rPr>
            </a:br>
            <a:endParaRPr lang="pl-PL" sz="2700" dirty="0"/>
          </a:p>
        </p:txBody>
      </p:sp>
    </p:spTree>
  </p:cSld>
  <p:clrMapOvr>
    <a:masterClrMapping/>
  </p:clrMapOvr>
  <p:transition spd="slow" advClick="0" advTm="1000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Akcja Aktywizacja -EFS\zdj projekt\Uczestnicy projektu w czasie  grupowych zajęć z doradcą zawodowy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8090"/>
            <a:ext cx="3783632" cy="28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Akcja Aktywizacja -EFS\zdj projekt\Uczestnik prokektu w trakcie porady indywidualnej z doradcą zawodowy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8090"/>
            <a:ext cx="3873218" cy="29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196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pl-PL" sz="3200" dirty="0" smtClean="0"/>
              <a:t>     		</a:t>
            </a:r>
            <a:r>
              <a:rPr lang="pl-PL" sz="3200" dirty="0"/>
              <a:t>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Każdy z uczestników ukończył zgodnie  ze swoimi predyspozycjami kursy zawodowe</a:t>
            </a:r>
          </a:p>
          <a:p>
            <a:pPr marL="514350" indent="-514350"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podnoszące kwalifikacje: </a:t>
            </a:r>
          </a:p>
          <a:p>
            <a:pPr marL="514350" indent="-514350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kosmetyczny, </a:t>
            </a:r>
          </a:p>
          <a:p>
            <a:pPr marL="514350" indent="-514350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spawacza, </a:t>
            </a:r>
          </a:p>
          <a:p>
            <a:pPr marL="514350" indent="-514350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opiekunka dziecięca, </a:t>
            </a:r>
          </a:p>
          <a:p>
            <a:pPr marL="514350" indent="-514350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magazynier z obsługą wózka widłowego,</a:t>
            </a:r>
          </a:p>
          <a:p>
            <a:pPr marL="514350" indent="-514350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florysta.</a:t>
            </a:r>
          </a:p>
          <a:p>
            <a:pPr marL="514350" indent="-514350"/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oraz szkolenia:</a:t>
            </a:r>
          </a:p>
          <a:p>
            <a:pPr marL="514350" indent="-514350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językowe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komputerowe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przedsiębiorczości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prawa jazdy. </a:t>
            </a: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83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pl-PL" sz="3200" dirty="0" smtClean="0"/>
              <a:t>     		</a:t>
            </a:r>
            <a:endParaRPr lang="pl-P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DMIN\Desktop\Akcja Aktywizacja -EFS\zdj projekt\Zajęcia z przedsiębiorczoś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50" y="1668475"/>
            <a:ext cx="44166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124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476672"/>
            <a:ext cx="846043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3200" dirty="0" smtClean="0"/>
              <a:t>     		</a:t>
            </a:r>
            <a:r>
              <a:rPr lang="pl-PL" sz="3200" dirty="0"/>
              <a:t>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Zorganizowano 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warsztaty z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zakresu kreowania wizerunku profesjonalnego pracownika.</a:t>
            </a:r>
            <a:endParaRPr lang="pl-PL" sz="2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ADMIN\Desktop\Akcja Aktywizacja -EFS\zdj projekt\Uczestnicy podczas metamorfoz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832648" cy="437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1512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3200" dirty="0" smtClean="0"/>
              <a:t>     	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Ostatnim etapem zamykającym projekty były staże, w których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młodzi ludzie 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mogli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sprawdzić w praktyce umiejętności nabyte podczas kursów 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zawodowych. </a:t>
            </a: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/>
            <a:endParaRPr lang="pl-PL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ADMIN\Desktop\Akcja Aktywizacja -EFS\zdj projekt\1.Uczestnik w czasie staż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60046"/>
            <a:ext cx="2880320" cy="38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Akcja Aktywizacja -EFS\zdj projekt\2. Beneficjentka w czasie staż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60046"/>
            <a:ext cx="2911330" cy="388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137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67544" y="476672"/>
            <a:ext cx="849694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     	 </a:t>
            </a:r>
          </a:p>
          <a:p>
            <a:pPr algn="ctr"/>
            <a:endParaRPr lang="pl-PL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„Ginące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awody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omysłem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Przyszłość”</a:t>
            </a:r>
          </a:p>
          <a:p>
            <a:pPr algn="ctr"/>
            <a:endParaRPr lang="pl-PL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Jest to projekt realizowany w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Europejskim Centrum 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Kształcenia i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Wychowania w </a:t>
            </a:r>
            <a:r>
              <a:rPr lang="pl-PL" sz="2700" dirty="0" err="1">
                <a:latin typeface="Arial" panose="020B0604020202020204" pitchFamily="34" charset="0"/>
                <a:cs typeface="Arial" panose="020B0604020202020204" pitchFamily="34" charset="0"/>
              </a:rPr>
              <a:t>Roskoszy</a:t>
            </a: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skierowany do osób:</a:t>
            </a:r>
          </a:p>
          <a:p>
            <a:endParaRPr lang="pl-PL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bezrobotnych, poszukujących pracy,</a:t>
            </a:r>
          </a:p>
          <a:p>
            <a:pPr>
              <a:buFontTx/>
              <a:buChar char="-"/>
            </a:pPr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uczących się w wieku 18 -25 lat, chcących </a:t>
            </a:r>
          </a:p>
          <a:p>
            <a:r>
              <a:rPr lang="pl-PL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uzupełnić swoje kwalifikacje, w tym absolwenci OHP.</a:t>
            </a:r>
            <a:endParaRPr lang="pl-PL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77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1124744"/>
            <a:ext cx="784887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Przedsięwzięcie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to jest szansą dla młodych osób na zdobycie doświadczenia w zakresie wytwarzania wyrobów tradycyjnych, umożliwia zdobycie nowych, ciekawych umiejętności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w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zawodzie już posiadanym, rozwinięcie zainteresowań oraz nabycie nietypowych obecnie kwalifikacji, cieszących się coraz większym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zainteresowaniem. </a:t>
            </a:r>
          </a:p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Tym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samym otwiera przed młodzieżą nowe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możliwości na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rynku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pracy.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436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Targi Pracy i Edukacji</a:t>
            </a:r>
            <a:r>
              <a:rPr lang="pl-PL" sz="2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 algn="ctr"/>
            <a:endParaRPr lang="pl-PL" sz="27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Punkt Pośrednictwa Pracy oraz Hufiec Pracy                 w Głubczycach współpracuje  z Powiatowym Urzędem Pracy w Głubczycach czego efektem min. jest coroczna współorganizacja  </a:t>
            </a:r>
          </a:p>
          <a:p>
            <a:pPr marL="514350" indent="-514350" algn="ctr"/>
            <a:r>
              <a:rPr lang="pl-PL" sz="2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Targów Pracy i Edukacji. </a:t>
            </a:r>
          </a:p>
          <a:p>
            <a:pPr marL="514350" indent="-514350" algn="ctr"/>
            <a:endParaRPr lang="pl-PL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endParaRPr lang="pl-PL" sz="2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 descr="C:\Users\ADMIN\Desktop\1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7609"/>
            <a:ext cx="4182150" cy="31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esktop\2-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59884"/>
            <a:ext cx="4085782" cy="30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486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1680" y="206084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 smtClean="0"/>
              <a:t>DZIĘKUJEMY</a:t>
            </a:r>
            <a:endParaRPr lang="pl-PL" sz="7200" b="1" dirty="0"/>
          </a:p>
        </p:txBody>
      </p:sp>
    </p:spTree>
    <p:extLst>
      <p:ext uri="{BB962C8B-B14F-4D97-AF65-F5344CB8AC3E}">
        <p14:creationId xmlns:p14="http://schemas.microsoft.com/office/powerpoint/2010/main" val="3063691298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CIM\144D3300\DSC_0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888431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44D3300\DSC_0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96" y="3429000"/>
            <a:ext cx="4104455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62068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Założeniem działalności Hufca Pracy było </a:t>
            </a:r>
            <a:r>
              <a:rPr lang="pl-PL" sz="2800" smtClean="0">
                <a:latin typeface="Arial" pitchFamily="34" charset="0"/>
                <a:cs typeface="Arial" pitchFamily="34" charset="0"/>
              </a:rPr>
              <a:t>i jest: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stworzenie dla młodzieży warunków do 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  ukończenia szkoły podstawowej, </a:t>
            </a:r>
          </a:p>
          <a:p>
            <a:pPr>
              <a:buFontTx/>
              <a:buChar char="-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przyuczenia do zawodu, </a:t>
            </a:r>
          </a:p>
          <a:p>
            <a:pPr>
              <a:buFontTx/>
              <a:buChar char="-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zapewnienie wszechstronnej pomocy i opieki     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  w zakresie społecznym, kulturalnym i oświatowym.</a:t>
            </a: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60312"/>
      </p:ext>
    </p:extLst>
  </p:cSld>
  <p:clrMapOvr>
    <a:masterClrMapping/>
  </p:clrMapOvr>
  <p:transition spd="slow" advClick="0" advTm="1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67544" y="62068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Organem prowadzącym była Szkoła Podstawowa </a:t>
            </a: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nr 1 w Głubczycach. </a:t>
            </a:r>
          </a:p>
          <a:p>
            <a:pPr algn="ctr"/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W roku 1999 na podstawie zmian w systemie oświatowym, powołane zostały gimnazja, czego efektem była zmiana kształcenia na poziomie gimnazjalnym, realizując naukę</a:t>
            </a: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 w Oddziale Przysposabiającym do Pracy </a:t>
            </a: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w Gimnazjum nr 1.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62860312"/>
      </p:ext>
    </p:extLst>
  </p:cSld>
  <p:clrMapOvr>
    <a:masterClrMapping/>
  </p:clrMapOvr>
  <p:transition spd="slow" advClick="0" advTm="1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l-PL" sz="27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We wrześniu 2013 roku Hufiec Pracy objął nadzorem opiekuńczo wychowawczym młodzież realizującą kształcenie zawodowe w Zespole Szkół Mechanicznych                          w Głubczycach. </a:t>
            </a:r>
          </a:p>
          <a:p>
            <a:pPr marL="514350" indent="-514350"/>
            <a:endParaRPr lang="pl-PL" sz="2700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pl-PL" sz="27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z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46551"/>
            <a:ext cx="482453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611560" y="476672"/>
            <a:ext cx="78488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Hufiec Pracy jest hufcem dochodzącym.               Współpracuje z pracodawcami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gdzie młodzież kształci się w zawodach takich jak: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/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cukiernik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piekarz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sprzedawca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mechanik pojazdów samochodowych,</a:t>
            </a:r>
          </a:p>
          <a:p>
            <a:pPr marL="514350" indent="-51435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blacharz samochodowy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murarz-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tynkarz,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monter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sieci instalacji i urządzeń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sanitarnych,</a:t>
            </a:r>
          </a:p>
          <a:p>
            <a:pPr marL="514350" indent="-51435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kucharz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Char char="-"/>
            </a:pP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stolarz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 wielu innych. </a:t>
            </a:r>
            <a:endParaRPr lang="pl-P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927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P 8-1 Głubczyce\zdj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ZDJĘCIA\IMG_6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0" y="3284984"/>
            <a:ext cx="4536843" cy="34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7335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0.2|0.2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1854</TotalTime>
  <Words>297</Words>
  <Application>Microsoft Office PowerPoint</Application>
  <PresentationFormat>Pokaz na ekranie (4:3)</PresentationFormat>
  <Paragraphs>142</Paragraphs>
  <Slides>38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7</vt:i4>
      </vt:variant>
      <vt:variant>
        <vt:lpstr>Tytuły slajdów</vt:lpstr>
      </vt:variant>
      <vt:variant>
        <vt:i4>38</vt:i4>
      </vt:variant>
    </vt:vector>
  </HeadingPairs>
  <TitlesOfParts>
    <vt:vector size="45" baseType="lpstr">
      <vt:lpstr>Motyw pakietu Office</vt:lpstr>
      <vt:lpstr>1_Motyw pakietu Office</vt:lpstr>
      <vt:lpstr>4_Motyw pakietu Office</vt:lpstr>
      <vt:lpstr>5_Motyw pakietu Office</vt:lpstr>
      <vt:lpstr>6_Motyw pakietu Office</vt:lpstr>
      <vt:lpstr>7_Motyw pakietu Office</vt:lpstr>
      <vt:lpstr>2_Motyw pakietu Office</vt:lpstr>
      <vt:lpstr>Prezentacja programu PowerPoint</vt:lpstr>
      <vt:lpstr>Hufiec Pracy 8-1 teren działania: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</dc:creator>
  <cp:lastModifiedBy>ADMIN</cp:lastModifiedBy>
  <cp:revision>212</cp:revision>
  <dcterms:modified xsi:type="dcterms:W3CDTF">2018-03-06T13:40:09Z</dcterms:modified>
</cp:coreProperties>
</file>