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0" r:id="rId4"/>
    <p:sldId id="268" r:id="rId5"/>
    <p:sldId id="269" r:id="rId6"/>
    <p:sldId id="263" r:id="rId7"/>
    <p:sldId id="264" r:id="rId8"/>
    <p:sldId id="259" r:id="rId9"/>
    <p:sldId id="260" r:id="rId10"/>
    <p:sldId id="261" r:id="rId11"/>
    <p:sldId id="265" r:id="rId12"/>
    <p:sldId id="258" r:id="rId13"/>
    <p:sldId id="262" r:id="rId14"/>
    <p:sldId id="266" r:id="rId15"/>
    <p:sldId id="267" r:id="rId16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79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79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868226-7AB1-4134-B0F2-675BBD885BC2}" type="datetimeFigureOut">
              <a:rPr lang="pl-PL" smtClean="0"/>
              <a:t>17.05.2019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76597"/>
            <a:ext cx="5438775" cy="391001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710"/>
            <a:ext cx="2946400" cy="497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710"/>
            <a:ext cx="2946400" cy="497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CCBE3-9C23-41A2-BB96-F8EA2FAB2B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9428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D26A72-C25B-4270-B9C2-DCB96A2233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E4A1EDA-6AB6-4768-A35D-E03A0E644D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B6EF24A-7DE1-4329-9579-F7B5866BA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A854-63FB-488C-9980-E55C4FD5A11B}" type="datetimeFigureOut">
              <a:rPr lang="pl-PL" smtClean="0"/>
              <a:t>17.05.2019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FAE38F2-2455-4784-8C9A-FDD050E9D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3486E86-5FC5-4DD8-997E-1C4379553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CFF5-36BE-499E-BBD8-9831E47EA6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6261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354BD2-8E45-413A-AEB5-5DCB62420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780033C-01D4-467F-97BA-83608D00FD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27A97C8-5251-45F6-B980-502F315C5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A854-63FB-488C-9980-E55C4FD5A11B}" type="datetimeFigureOut">
              <a:rPr lang="pl-PL" smtClean="0"/>
              <a:t>17.05.2019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321487A-D043-40EE-8A1F-8EC09E7AF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D0F7CDC-15AB-4D0F-B10F-BE0A3091D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CFF5-36BE-499E-BBD8-9831E47EA6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817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875FD83-50BD-4505-9C59-05DA7053D3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FA67977-D945-4CD6-8F39-614C0485D8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6B73725-818B-4C48-96B8-6FA1E564E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A854-63FB-488C-9980-E55C4FD5A11B}" type="datetimeFigureOut">
              <a:rPr lang="pl-PL" smtClean="0"/>
              <a:t>17.05.2019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3DCD550-3FDA-4F44-9780-A98217136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93421BA-1C80-45B3-8FBE-DBC4A9C1D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CFF5-36BE-499E-BBD8-9831E47EA6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5469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EBFDD0-1478-4F96-9075-F84632ED2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421190-BCA9-405B-AD9F-20CD2D3A5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2929AE3-EEFD-43FD-AB31-55E9C637C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A854-63FB-488C-9980-E55C4FD5A11B}" type="datetimeFigureOut">
              <a:rPr lang="pl-PL" smtClean="0"/>
              <a:t>17.05.2019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45A59D6-1DD8-4543-AE23-25CA94E55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068FB3A-6027-44A1-8EE9-90426059A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CFF5-36BE-499E-BBD8-9831E47EA6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727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ECBECA-F0DC-4FFE-BEE4-1519F6F50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2B05CA7-188B-4D2B-AB24-4245B07C92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96A5438-5607-45E6-A6C7-503B164FB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A854-63FB-488C-9980-E55C4FD5A11B}" type="datetimeFigureOut">
              <a:rPr lang="pl-PL" smtClean="0"/>
              <a:t>17.05.2019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ACF988A-96E6-4D44-8035-5951BC0DE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5786FD5-2440-4194-9685-5BE91A023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CFF5-36BE-499E-BBD8-9831E47EA6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2261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9DCE43-FF32-4032-A952-160BD3915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891751-5713-4869-9B82-D373A62E43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0DCF1E4-BD52-4275-9AEC-497B6706E8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7748470-1EB5-4A24-A554-B1A12138F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A854-63FB-488C-9980-E55C4FD5A11B}" type="datetimeFigureOut">
              <a:rPr lang="pl-PL" smtClean="0"/>
              <a:t>17.05.2019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DCF1E23-243B-482A-8A66-899B37A98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E93C379-508A-44B2-A668-DA27F7B20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CFF5-36BE-499E-BBD8-9831E47EA6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9348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28E1BD-9D01-46D9-A8DB-3246F55DD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E8139EC-35A9-4532-8FF2-5D6925BD13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60852FE-CA5A-4770-8614-1C948A2922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BAE68256-314F-4B19-BEE8-47F6DBAD0E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639A64C-F196-4823-8AEC-A801A9DC84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58E326A4-F1F7-47C2-8AAF-65B61B92A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A854-63FB-488C-9980-E55C4FD5A11B}" type="datetimeFigureOut">
              <a:rPr lang="pl-PL" smtClean="0"/>
              <a:t>17.05.2019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5800FFA-6333-4E2D-BA06-BD4EA44A8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ABE75064-65BC-443D-AAC7-B5CC06453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CFF5-36BE-499E-BBD8-9831E47EA6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8867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F86166-513E-45AF-963C-2A8430B59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F7C2112-50CB-44B2-9E62-76EBFFDA6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A854-63FB-488C-9980-E55C4FD5A11B}" type="datetimeFigureOut">
              <a:rPr lang="pl-PL" smtClean="0"/>
              <a:t>17.05.2019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F06997B-2950-4D79-8672-BAD34DBEA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CBD1B83-351C-4489-9E8E-4C9FCFE7B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CFF5-36BE-499E-BBD8-9831E47EA6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1426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BF497B2C-8FA5-46E3-831C-DD7477349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A854-63FB-488C-9980-E55C4FD5A11B}" type="datetimeFigureOut">
              <a:rPr lang="pl-PL" smtClean="0"/>
              <a:t>17.05.2019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D3B1EE6B-6B60-4436-BC02-698466E35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9DF8694-A7CC-43E1-829F-5AA819328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CFF5-36BE-499E-BBD8-9831E47EA6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0252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D9663A-3CBA-47F3-89B6-A37FD5A16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0D1143-EB05-4AB1-91C2-16D27A398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221172F-D20E-49C5-A39D-4BF9483B1B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C71F122-CC30-4E73-ADB1-1110DCCD2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A854-63FB-488C-9980-E55C4FD5A11B}" type="datetimeFigureOut">
              <a:rPr lang="pl-PL" smtClean="0"/>
              <a:t>17.05.2019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F521A75-FB36-45CC-8532-12D664BA7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A7F32B2-02A7-4E65-BE71-5170FDCDE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CFF5-36BE-499E-BBD8-9831E47EA6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1434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C7EDEC-6122-425E-B403-50FAE218F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DBB4D64-DA9F-4BD1-83CC-F58127762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BFE1E30-3247-4531-982E-92E8CC8494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84EA638-7E75-4861-B2DF-2E1215F39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A854-63FB-488C-9980-E55C4FD5A11B}" type="datetimeFigureOut">
              <a:rPr lang="pl-PL" smtClean="0"/>
              <a:t>17.05.2019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ED1FB74-38A4-4FBC-9D2C-B9DBB2802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41CFBED-6956-4472-9908-C8AC5D575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CFF5-36BE-499E-BBD8-9831E47EA6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70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6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D8E93400-87EE-47E3-998C-555BCBAA7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25D92A7-9FC1-4233-B3CE-FBC0674F07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9795901-3050-4837-A404-09134DDAA7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5A854-63FB-488C-9980-E55C4FD5A11B}" type="datetimeFigureOut">
              <a:rPr lang="pl-PL" smtClean="0"/>
              <a:t>17.05.2019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955A02C-E1B4-4F39-94D8-36998259E8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2A59C34-3CEC-49B2-9065-85E51F95FD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8CFF5-36BE-499E-BBD8-9831E47EA6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029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biuro@orfpk.opole.p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g"/><Relationship Id="rId4" Type="http://schemas.openxmlformats.org/officeDocument/2006/relationships/hyperlink" Target="http://www.orfr.opole.pl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38D86C-8F2B-4DA7-A32D-E739421D35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0203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Opolski Regionalny </a:t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Fundusz Rozwoju Sp. z o.o. </a:t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siedzibą w Opolu</a:t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D425DB6-5727-45D5-84F2-F7FC952492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6" name="Picture 3" descr="ORFR_logo_poziom_nazwa">
            <a:extLst>
              <a:ext uri="{FF2B5EF4-FFF2-40B4-BE49-F238E27FC236}">
                <a16:creationId xmlns:a16="http://schemas.microsoft.com/office/drawing/2014/main" id="{9B40F60D-FA08-4CEB-B2AA-557B47E7C8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399" y="450574"/>
            <a:ext cx="3644969" cy="1789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5B775CDE-2C15-471C-9D31-D6E6AAC12D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5546" y="505333"/>
            <a:ext cx="3219298" cy="1610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123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4E0977-75A8-47AC-8D04-D868B768E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pl-PL" sz="3600" b="1" dirty="0"/>
            </a:br>
            <a:br>
              <a:rPr lang="pl-PL" sz="3600" b="1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82A1ED-0AEC-4549-B334-854403398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5838"/>
            <a:ext cx="10676138" cy="5322164"/>
          </a:xfrm>
        </p:spPr>
        <p:txBody>
          <a:bodyPr>
            <a:noAutofit/>
          </a:bodyPr>
          <a:lstStyle/>
          <a:p>
            <a:endParaRPr lang="pl-PL" sz="1800" b="1" dirty="0"/>
          </a:p>
          <a:p>
            <a:pPr marL="0" indent="0">
              <a:buNone/>
            </a:pPr>
            <a:r>
              <a:rPr lang="pl-PL" sz="1800" b="1" dirty="0"/>
              <a:t>                                                 </a:t>
            </a:r>
            <a:r>
              <a:rPr lang="pl-PL" b="1" dirty="0">
                <a:latin typeface="+mj-lt"/>
              </a:rPr>
              <a:t>  Pożyczka inwestycyjno-obrotowa</a:t>
            </a:r>
          </a:p>
          <a:p>
            <a:pPr marL="0" indent="0">
              <a:buNone/>
            </a:pPr>
            <a:endParaRPr lang="pl-PL" b="1" dirty="0">
              <a:latin typeface="+mj-lt"/>
            </a:endParaRPr>
          </a:p>
          <a:p>
            <a:r>
              <a:rPr lang="pl-PL" b="1" dirty="0">
                <a:latin typeface="+mj-lt"/>
              </a:rPr>
              <a:t>Kwota finansowania </a:t>
            </a:r>
            <a:r>
              <a:rPr lang="pl-PL" dirty="0">
                <a:latin typeface="+mj-lt"/>
              </a:rPr>
              <a:t>- do </a:t>
            </a:r>
            <a:r>
              <a:rPr lang="pl-PL" b="1" dirty="0">
                <a:latin typeface="+mj-lt"/>
              </a:rPr>
              <a:t>500.000,00 PLN</a:t>
            </a:r>
            <a:r>
              <a:rPr lang="pl-PL" dirty="0">
                <a:latin typeface="+mj-lt"/>
              </a:rPr>
              <a:t> 	</a:t>
            </a:r>
            <a:endParaRPr lang="pl-PL" b="1" dirty="0">
              <a:latin typeface="+mj-lt"/>
            </a:endParaRPr>
          </a:p>
          <a:p>
            <a:r>
              <a:rPr lang="pl-PL" b="1" dirty="0">
                <a:latin typeface="+mj-lt"/>
              </a:rPr>
              <a:t>Pożyczkobiorcy</a:t>
            </a:r>
            <a:r>
              <a:rPr lang="pl-PL" dirty="0">
                <a:latin typeface="+mj-lt"/>
              </a:rPr>
              <a:t>- mikro, małe i średnie przedsiębiorstwa, firmy start-</a:t>
            </a:r>
            <a:r>
              <a:rPr lang="pl-PL" dirty="0" err="1">
                <a:latin typeface="+mj-lt"/>
              </a:rPr>
              <a:t>up</a:t>
            </a:r>
            <a:r>
              <a:rPr lang="pl-PL" dirty="0">
                <a:latin typeface="+mj-lt"/>
              </a:rPr>
              <a:t> z terenu województwa opolskiego</a:t>
            </a:r>
          </a:p>
          <a:p>
            <a:pPr algn="just"/>
            <a:r>
              <a:rPr lang="pl-PL" b="1" dirty="0">
                <a:latin typeface="+mj-lt"/>
              </a:rPr>
              <a:t>Cel finansowania </a:t>
            </a:r>
            <a:r>
              <a:rPr lang="pl-PL" dirty="0">
                <a:latin typeface="+mj-lt"/>
              </a:rPr>
              <a:t>– finansowanie przedsięwzięć inwestycyjnych oraz bieżących potrzeb obrotowych, </a:t>
            </a:r>
          </a:p>
          <a:p>
            <a:r>
              <a:rPr lang="pl-PL" b="1" dirty="0">
                <a:latin typeface="+mj-lt"/>
              </a:rPr>
              <a:t>Okres finansowania </a:t>
            </a:r>
            <a:r>
              <a:rPr lang="pl-PL" dirty="0">
                <a:latin typeface="+mj-lt"/>
              </a:rPr>
              <a:t>-</a:t>
            </a:r>
            <a:r>
              <a:rPr lang="pl-PL" b="1" dirty="0">
                <a:latin typeface="+mj-lt"/>
              </a:rPr>
              <a:t>do 7 lat</a:t>
            </a:r>
            <a:r>
              <a:rPr lang="pl-PL" dirty="0">
                <a:latin typeface="+mj-lt"/>
              </a:rPr>
              <a:t> </a:t>
            </a:r>
          </a:p>
          <a:p>
            <a:r>
              <a:rPr lang="pl-PL" b="1" dirty="0">
                <a:latin typeface="+mj-lt"/>
              </a:rPr>
              <a:t>Oprocentowanie </a:t>
            </a:r>
            <a:r>
              <a:rPr lang="pl-PL" dirty="0">
                <a:latin typeface="+mj-lt"/>
              </a:rPr>
              <a:t>– od </a:t>
            </a:r>
            <a:r>
              <a:rPr lang="pl-PL" b="1" dirty="0">
                <a:latin typeface="+mj-lt"/>
              </a:rPr>
              <a:t>3%</a:t>
            </a:r>
            <a:r>
              <a:rPr lang="pl-PL" dirty="0">
                <a:latin typeface="+mj-lt"/>
              </a:rPr>
              <a:t> w skali roku</a:t>
            </a:r>
          </a:p>
          <a:p>
            <a:r>
              <a:rPr lang="pl-PL" b="1" dirty="0">
                <a:latin typeface="+mj-lt"/>
              </a:rPr>
              <a:t>Brak opłat rozpatrzenie wniosku i udzielenie pożyczki</a:t>
            </a:r>
            <a:endParaRPr lang="pl-PL" dirty="0">
              <a:latin typeface="+mj-lt"/>
            </a:endParaRPr>
          </a:p>
        </p:txBody>
      </p:sp>
      <p:pic>
        <p:nvPicPr>
          <p:cNvPr id="7" name="Picture 3" descr="ORFR_logo_poziom_nazwa">
            <a:extLst>
              <a:ext uri="{FF2B5EF4-FFF2-40B4-BE49-F238E27FC236}">
                <a16:creationId xmlns:a16="http://schemas.microsoft.com/office/drawing/2014/main" id="{1B9FE98C-6ABB-43A0-A7ED-67B65909F8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00" y="-44388"/>
            <a:ext cx="3616171" cy="170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A9575680-E8A9-45B7-AA9D-1C2AFF6AF2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288" y="144278"/>
            <a:ext cx="3091512" cy="154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880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ORFR_logo_poziom_nazwa">
            <a:extLst>
              <a:ext uri="{FF2B5EF4-FFF2-40B4-BE49-F238E27FC236}">
                <a16:creationId xmlns:a16="http://schemas.microsoft.com/office/drawing/2014/main" id="{22C56DA3-0CCA-4535-BB65-EA423F9AD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35" y="272712"/>
            <a:ext cx="3696568" cy="17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D9929648-BF42-4CBE-AE4F-6987CB38AFD1}"/>
              </a:ext>
            </a:extLst>
          </p:cNvPr>
          <p:cNvSpPr txBox="1"/>
          <p:nvPr/>
        </p:nvSpPr>
        <p:spPr>
          <a:xfrm>
            <a:off x="835981" y="2020248"/>
            <a:ext cx="1032472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b="1" dirty="0">
                <a:latin typeface="+mj-lt"/>
              </a:rPr>
              <a:t>           Pożyczka pomostowa na realizację przedsięwzięcia objętego            </a:t>
            </a:r>
          </a:p>
          <a:p>
            <a:pPr algn="just"/>
            <a:r>
              <a:rPr lang="pl-PL" sz="2800" b="1" dirty="0">
                <a:latin typeface="+mj-lt"/>
              </a:rPr>
              <a:t>                                              dofinansowaniem</a:t>
            </a:r>
          </a:p>
          <a:p>
            <a:pPr algn="just"/>
            <a:endParaRPr lang="pl-PL" sz="2800" b="1" dirty="0">
              <a:latin typeface="+mj-lt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800" b="1" dirty="0">
                <a:latin typeface="+mj-lt"/>
              </a:rPr>
              <a:t>Kwota finansowania </a:t>
            </a:r>
            <a:r>
              <a:rPr lang="pl-PL" sz="2800" dirty="0">
                <a:latin typeface="+mj-lt"/>
              </a:rPr>
              <a:t>- minimalna kwota </a:t>
            </a:r>
            <a:r>
              <a:rPr lang="pl-PL" sz="2800" b="1" dirty="0">
                <a:latin typeface="+mj-lt"/>
              </a:rPr>
              <a:t>10.000,00 zł</a:t>
            </a:r>
            <a:r>
              <a:rPr lang="pl-PL" sz="2800" dirty="0">
                <a:latin typeface="+mj-lt"/>
              </a:rPr>
              <a:t>.-maksymalna kwota </a:t>
            </a:r>
            <a:r>
              <a:rPr lang="pl-PL" sz="2800" b="1" dirty="0">
                <a:latin typeface="+mj-lt"/>
              </a:rPr>
              <a:t>500.000,00 zł.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800" b="1" dirty="0">
                <a:latin typeface="+mj-lt"/>
              </a:rPr>
              <a:t>Pożyczkobiorcy</a:t>
            </a:r>
            <a:r>
              <a:rPr lang="pl-PL" sz="2800" dirty="0">
                <a:latin typeface="+mj-lt"/>
              </a:rPr>
              <a:t>- organizacje „3-sektora gospodarki”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800" b="1" dirty="0">
                <a:latin typeface="+mj-lt"/>
              </a:rPr>
              <a:t>Cel finansowania </a:t>
            </a:r>
            <a:r>
              <a:rPr lang="pl-PL" sz="2800" dirty="0">
                <a:latin typeface="+mj-lt"/>
              </a:rPr>
              <a:t>– środki pomostowe na realizację przedsięwzięcia objętego dofinansowaniem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800" b="1" dirty="0">
                <a:latin typeface="+mj-lt"/>
              </a:rPr>
              <a:t>Okres finansowania </a:t>
            </a:r>
            <a:r>
              <a:rPr lang="pl-PL" sz="2800" dirty="0">
                <a:latin typeface="+mj-lt"/>
              </a:rPr>
              <a:t>-</a:t>
            </a:r>
            <a:r>
              <a:rPr lang="pl-PL" sz="2800" b="1" dirty="0">
                <a:latin typeface="+mj-lt"/>
              </a:rPr>
              <a:t>do 3 lat</a:t>
            </a:r>
            <a:endParaRPr lang="pl-PL" sz="2800" dirty="0"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800" b="1" dirty="0">
                <a:latin typeface="+mj-lt"/>
              </a:rPr>
              <a:t>Oprocentowanie </a:t>
            </a:r>
            <a:r>
              <a:rPr lang="pl-PL" sz="2800" dirty="0">
                <a:latin typeface="+mj-lt"/>
              </a:rPr>
              <a:t>– od </a:t>
            </a:r>
            <a:r>
              <a:rPr lang="pl-PL" sz="2800" b="1" dirty="0">
                <a:latin typeface="+mj-lt"/>
              </a:rPr>
              <a:t>3%</a:t>
            </a:r>
            <a:r>
              <a:rPr lang="pl-PL" sz="2800" dirty="0">
                <a:latin typeface="+mj-lt"/>
              </a:rPr>
              <a:t> w skali roku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800" b="1" dirty="0">
                <a:latin typeface="+mj-lt"/>
              </a:rPr>
              <a:t>Brak opłat rozpatrzenie wniosku i udzielenie pożyczki</a:t>
            </a:r>
            <a:endParaRPr lang="pl-PL" sz="2800" dirty="0">
              <a:latin typeface="+mj-lt"/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CF7ECDDC-9F4E-4C55-8A3B-8B077BFB88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2617" y="272712"/>
            <a:ext cx="3240136" cy="1620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494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ABE24C-8766-4771-AC04-527C241FB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165" y="2059263"/>
            <a:ext cx="10515600" cy="479873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b="1" dirty="0">
                <a:latin typeface="+mj-lt"/>
              </a:rPr>
              <a:t>                         Pożyczka na finansowanie wkładu własnego, </a:t>
            </a:r>
          </a:p>
          <a:p>
            <a:pPr marL="0" indent="0" algn="just">
              <a:buNone/>
            </a:pPr>
            <a:r>
              <a:rPr lang="pl-PL" b="1" dirty="0">
                <a:latin typeface="+mj-lt"/>
              </a:rPr>
              <a:t>               do zadań objętych dofinansowaniem ze środków publicznych</a:t>
            </a:r>
          </a:p>
          <a:p>
            <a:pPr marL="0" lvl="0" indent="0" algn="just">
              <a:buNone/>
            </a:pPr>
            <a:endParaRPr lang="pl-PL" b="1" dirty="0">
              <a:latin typeface="+mj-lt"/>
            </a:endParaRPr>
          </a:p>
          <a:p>
            <a:pPr lvl="0" algn="just"/>
            <a:r>
              <a:rPr lang="pl-PL" b="1" dirty="0">
                <a:latin typeface="+mj-lt"/>
              </a:rPr>
              <a:t>Kwota finansowania </a:t>
            </a:r>
            <a:r>
              <a:rPr lang="pl-PL" dirty="0">
                <a:latin typeface="+mj-lt"/>
              </a:rPr>
              <a:t>– do </a:t>
            </a:r>
            <a:r>
              <a:rPr lang="pl-PL" b="1" dirty="0">
                <a:latin typeface="+mj-lt"/>
              </a:rPr>
              <a:t>500.000,00 zł.</a:t>
            </a:r>
          </a:p>
          <a:p>
            <a:pPr algn="just"/>
            <a:r>
              <a:rPr lang="pl-PL" b="1" dirty="0">
                <a:latin typeface="+mj-lt"/>
              </a:rPr>
              <a:t>Pożyczkobiorcy</a:t>
            </a:r>
            <a:r>
              <a:rPr lang="pl-PL" dirty="0">
                <a:latin typeface="+mj-lt"/>
              </a:rPr>
              <a:t>- organizacje „3-sektora gospodarki”</a:t>
            </a:r>
          </a:p>
          <a:p>
            <a:pPr algn="just"/>
            <a:r>
              <a:rPr lang="pl-PL" b="1" dirty="0">
                <a:latin typeface="+mj-lt"/>
              </a:rPr>
              <a:t>Cel finansowania </a:t>
            </a:r>
            <a:r>
              <a:rPr lang="pl-PL" dirty="0">
                <a:latin typeface="+mj-lt"/>
              </a:rPr>
              <a:t>– finansowanie wkładu własnego, do zadań objętych dofinansowaniem ze środków publicznych.</a:t>
            </a:r>
          </a:p>
          <a:p>
            <a:pPr algn="just"/>
            <a:r>
              <a:rPr lang="pl-PL" b="1" dirty="0">
                <a:latin typeface="+mj-lt"/>
              </a:rPr>
              <a:t>Okres finansowania </a:t>
            </a:r>
            <a:r>
              <a:rPr lang="pl-PL" dirty="0">
                <a:latin typeface="+mj-lt"/>
              </a:rPr>
              <a:t>-</a:t>
            </a:r>
            <a:r>
              <a:rPr lang="pl-PL" b="1" dirty="0">
                <a:latin typeface="+mj-lt"/>
              </a:rPr>
              <a:t>do 10 lat</a:t>
            </a:r>
            <a:endParaRPr lang="pl-PL" dirty="0">
              <a:latin typeface="+mj-lt"/>
            </a:endParaRPr>
          </a:p>
          <a:p>
            <a:pPr algn="just"/>
            <a:r>
              <a:rPr lang="pl-PL" b="1" dirty="0">
                <a:latin typeface="+mj-lt"/>
              </a:rPr>
              <a:t>Oprocentowanie </a:t>
            </a:r>
            <a:r>
              <a:rPr lang="pl-PL" dirty="0">
                <a:latin typeface="+mj-lt"/>
              </a:rPr>
              <a:t>– od </a:t>
            </a:r>
            <a:r>
              <a:rPr lang="pl-PL" b="1" dirty="0">
                <a:latin typeface="+mj-lt"/>
              </a:rPr>
              <a:t>3%</a:t>
            </a:r>
            <a:r>
              <a:rPr lang="pl-PL" dirty="0">
                <a:latin typeface="+mj-lt"/>
              </a:rPr>
              <a:t> w skali roku</a:t>
            </a:r>
          </a:p>
          <a:p>
            <a:pPr algn="just"/>
            <a:r>
              <a:rPr lang="pl-PL" b="1" dirty="0">
                <a:latin typeface="+mj-lt"/>
              </a:rPr>
              <a:t>Brak opłat rozpatrzenie wniosku i udzielenie pożyczki</a:t>
            </a:r>
            <a:endParaRPr lang="pl-PL" dirty="0">
              <a:latin typeface="+mj-lt"/>
            </a:endParaRPr>
          </a:p>
        </p:txBody>
      </p:sp>
      <p:pic>
        <p:nvPicPr>
          <p:cNvPr id="12" name="Picture 3" descr="ORFR_logo_poziom_nazwa">
            <a:extLst>
              <a:ext uri="{FF2B5EF4-FFF2-40B4-BE49-F238E27FC236}">
                <a16:creationId xmlns:a16="http://schemas.microsoft.com/office/drawing/2014/main" id="{67E828B1-1AE8-4BC8-975C-10736C7E62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12" y="92765"/>
            <a:ext cx="3358517" cy="1648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199F9865-A5D6-4C98-BB31-674976B1C8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402" y="169081"/>
            <a:ext cx="3142929" cy="157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187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8D31239-AFA7-4F16-9CAB-E12EA0C48DB7}"/>
              </a:ext>
            </a:extLst>
          </p:cNvPr>
          <p:cNvSpPr txBox="1"/>
          <p:nvPr/>
        </p:nvSpPr>
        <p:spPr>
          <a:xfrm>
            <a:off x="5638800" y="2710069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E6743260-A440-4CD9-AE37-A920444AA2B9}"/>
              </a:ext>
            </a:extLst>
          </p:cNvPr>
          <p:cNvSpPr txBox="1"/>
          <p:nvPr/>
        </p:nvSpPr>
        <p:spPr>
          <a:xfrm>
            <a:off x="9515061" y="36310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662C01B7-9CE1-4007-BED4-475BD4B8F5BA}"/>
              </a:ext>
            </a:extLst>
          </p:cNvPr>
          <p:cNvSpPr txBox="1"/>
          <p:nvPr/>
        </p:nvSpPr>
        <p:spPr>
          <a:xfrm>
            <a:off x="9250017" y="3429000"/>
            <a:ext cx="317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17" name="Symbol zastępczy zawartości 16">
            <a:extLst>
              <a:ext uri="{FF2B5EF4-FFF2-40B4-BE49-F238E27FC236}">
                <a16:creationId xmlns:a16="http://schemas.microsoft.com/office/drawing/2014/main" id="{2C279735-D2D0-458C-9912-42A0FDF92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69606" cy="485894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  <a:defRPr/>
            </a:pPr>
            <a:r>
              <a:rPr lang="pl-PL" sz="9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ORFR w liczbach</a:t>
            </a:r>
          </a:p>
          <a:p>
            <a:pPr marL="0" indent="0" algn="ctr">
              <a:buNone/>
              <a:defRPr/>
            </a:pPr>
            <a:r>
              <a:rPr lang="pl-PL" sz="9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(stan na 31 grudnia 2018 r.)</a:t>
            </a:r>
          </a:p>
          <a:p>
            <a:pPr>
              <a:defRPr/>
            </a:pPr>
            <a:r>
              <a:rPr lang="pl-PL" sz="9600" b="1" dirty="0">
                <a:latin typeface="+mj-lt"/>
              </a:rPr>
              <a:t>Kapitał ( fundusz) własny                                                                          3 932 699,02 zł</a:t>
            </a:r>
          </a:p>
          <a:p>
            <a:pPr>
              <a:defRPr/>
            </a:pPr>
            <a:r>
              <a:rPr lang="pl-PL" sz="9600" b="1" dirty="0">
                <a:latin typeface="+mj-lt"/>
              </a:rPr>
              <a:t>Suma bilansowa                                                                                       25 161 432,11 zł</a:t>
            </a:r>
          </a:p>
          <a:p>
            <a:pPr>
              <a:defRPr/>
            </a:pPr>
            <a:r>
              <a:rPr lang="pl-PL" sz="9600" b="1" dirty="0">
                <a:latin typeface="+mj-lt"/>
              </a:rPr>
              <a:t>Zysk netto                                                                                                         75 107,36 zł</a:t>
            </a:r>
          </a:p>
          <a:p>
            <a:pPr>
              <a:defRPr/>
            </a:pPr>
            <a:r>
              <a:rPr lang="pl-PL" sz="9600" b="1" dirty="0">
                <a:latin typeface="+mj-lt"/>
              </a:rPr>
              <a:t>Pożyczki udzielone przez Fundusz   :                     </a:t>
            </a:r>
          </a:p>
          <a:p>
            <a:pPr marL="0" indent="0">
              <a:buNone/>
              <a:defRPr/>
            </a:pPr>
            <a:r>
              <a:rPr lang="pl-PL" sz="9600" b="1" dirty="0">
                <a:solidFill>
                  <a:srgbClr val="FF0000"/>
                </a:solidFill>
                <a:latin typeface="+mj-lt"/>
              </a:rPr>
              <a:t>                                         30 sztuk na łączną kwotę   10 434 549,26 zł </a:t>
            </a:r>
            <a:r>
              <a:rPr lang="pl-PL" sz="9600" b="1" dirty="0">
                <a:latin typeface="+mj-lt"/>
              </a:rPr>
              <a:t>w tym:</a:t>
            </a:r>
          </a:p>
          <a:p>
            <a:pPr marL="0" indent="0">
              <a:buNone/>
              <a:defRPr/>
            </a:pPr>
            <a:r>
              <a:rPr lang="pl-PL" sz="9600" b="1" dirty="0">
                <a:latin typeface="+mj-lt"/>
              </a:rPr>
              <a:t>                       1. </a:t>
            </a:r>
            <a:r>
              <a:rPr lang="pl-PL" sz="9600" b="1" u="sng" dirty="0">
                <a:latin typeface="+mj-lt"/>
              </a:rPr>
              <a:t>pożyczki inwestycyjne </a:t>
            </a:r>
            <a:r>
              <a:rPr lang="pl-PL" sz="9600" b="1" dirty="0">
                <a:latin typeface="+mj-lt"/>
              </a:rPr>
              <a:t>                           21 szt.                 8 796 085,00 zł</a:t>
            </a:r>
          </a:p>
          <a:p>
            <a:pPr marL="0" indent="0">
              <a:buNone/>
              <a:defRPr/>
            </a:pPr>
            <a:r>
              <a:rPr lang="pl-PL" sz="9600" b="1" dirty="0">
                <a:latin typeface="+mj-lt"/>
              </a:rPr>
              <a:t>                       2. </a:t>
            </a:r>
            <a:r>
              <a:rPr lang="pl-PL" sz="9600" b="1" u="sng" dirty="0">
                <a:latin typeface="+mj-lt"/>
              </a:rPr>
              <a:t>pożyczki obrotowe </a:t>
            </a:r>
            <a:r>
              <a:rPr lang="pl-PL" sz="9600" b="1" dirty="0">
                <a:latin typeface="+mj-lt"/>
              </a:rPr>
              <a:t>                                   7 szt.                 1 101 464,26 zł  </a:t>
            </a:r>
          </a:p>
          <a:p>
            <a:pPr marL="0" indent="0">
              <a:buNone/>
              <a:defRPr/>
            </a:pPr>
            <a:r>
              <a:rPr lang="pl-PL" sz="9600" b="1" dirty="0">
                <a:latin typeface="+mj-lt"/>
              </a:rPr>
              <a:t>                       3. </a:t>
            </a:r>
            <a:r>
              <a:rPr lang="pl-PL" sz="9600" b="1" u="sng" dirty="0">
                <a:latin typeface="+mj-lt"/>
              </a:rPr>
              <a:t>pożyczki inwestycyjno- obrotowe</a:t>
            </a:r>
            <a:r>
              <a:rPr lang="pl-PL" sz="9600" b="1" dirty="0">
                <a:latin typeface="+mj-lt"/>
              </a:rPr>
              <a:t>           2 szt.                    537 000,00 zł</a:t>
            </a:r>
          </a:p>
          <a:p>
            <a:pPr marL="0" indent="0">
              <a:buNone/>
              <a:defRPr/>
            </a:pPr>
            <a:endParaRPr lang="pl-PL" sz="9600" b="1" dirty="0">
              <a:latin typeface="+mj-lt"/>
            </a:endParaRPr>
          </a:p>
          <a:p>
            <a:pPr>
              <a:defRPr/>
            </a:pPr>
            <a:r>
              <a:rPr lang="pl-PL" sz="9600" b="1" dirty="0">
                <a:latin typeface="+mj-lt"/>
              </a:rPr>
              <a:t>Średnia wartość udzielonej pożyczki   347 818,31 zł.</a:t>
            </a:r>
          </a:p>
          <a:p>
            <a:pPr marL="0" indent="0">
              <a:buNone/>
              <a:defRPr/>
            </a:pPr>
            <a:r>
              <a:rPr lang="pl-PL" sz="4200" b="1" dirty="0">
                <a:latin typeface="+mj-lt"/>
              </a:rPr>
              <a:t>                                             </a:t>
            </a:r>
          </a:p>
          <a:p>
            <a:pPr marL="0" indent="0">
              <a:buNone/>
              <a:defRPr/>
            </a:pPr>
            <a:r>
              <a:rPr lang="pl-PL" sz="1800" b="1" dirty="0">
                <a:solidFill>
                  <a:srgbClr val="FF0000"/>
                </a:solidFill>
                <a:latin typeface="Arial Narrow" panose="020B0606020202030204" pitchFamily="34" charset="0"/>
              </a:rPr>
              <a:t>   </a:t>
            </a:r>
          </a:p>
          <a:p>
            <a:pPr marL="0" indent="0">
              <a:buNone/>
              <a:defRPr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</p:txBody>
      </p:sp>
      <p:pic>
        <p:nvPicPr>
          <p:cNvPr id="18" name="Picture 3" descr="ORFR_logo_poziom_nazwa">
            <a:extLst>
              <a:ext uri="{FF2B5EF4-FFF2-40B4-BE49-F238E27FC236}">
                <a16:creationId xmlns:a16="http://schemas.microsoft.com/office/drawing/2014/main" id="{CDE8B6EC-2189-4693-8778-CCDCEE0802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12" y="92765"/>
            <a:ext cx="3530501" cy="1732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14014B33-DC8E-4E89-8DE4-35E9E2B02E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435" y="203379"/>
            <a:ext cx="3243118" cy="1622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950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ORFR_logo_poziom_nazwa">
            <a:extLst>
              <a:ext uri="{FF2B5EF4-FFF2-40B4-BE49-F238E27FC236}">
                <a16:creationId xmlns:a16="http://schemas.microsoft.com/office/drawing/2014/main" id="{53C549EB-D141-4598-87BA-15B1D5AEC1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12" y="92765"/>
            <a:ext cx="3530501" cy="1732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5DA8A15C-BF43-426F-9B6A-0DEC55113AB0}"/>
              </a:ext>
            </a:extLst>
          </p:cNvPr>
          <p:cNvSpPr txBox="1"/>
          <p:nvPr/>
        </p:nvSpPr>
        <p:spPr>
          <a:xfrm>
            <a:off x="3684233" y="1997476"/>
            <a:ext cx="3906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3200" b="1" dirty="0">
                <a:latin typeface="+mj-lt"/>
              </a:rPr>
              <a:t>   </a:t>
            </a:r>
            <a:r>
              <a:rPr lang="pl-PL" sz="3200" b="1" u="sng" dirty="0">
                <a:latin typeface="+mj-lt"/>
              </a:rPr>
              <a:t>Kontakt do Funduszu 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25AC181B-4837-4C0F-BADB-7105FF20858A}"/>
              </a:ext>
            </a:extLst>
          </p:cNvPr>
          <p:cNvSpPr txBox="1"/>
          <p:nvPr/>
        </p:nvSpPr>
        <p:spPr>
          <a:xfrm>
            <a:off x="1376038" y="2836238"/>
            <a:ext cx="9286299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</a:t>
            </a: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Opolski Regionalny Fundusz Rozwoju Sp. z o.o. </a:t>
            </a:r>
          </a:p>
          <a:p>
            <a:pPr algn="ctr"/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w Opolu</a:t>
            </a:r>
          </a:p>
          <a:p>
            <a:pPr algn="ctr"/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ul. Kołłątaja 11/11</a:t>
            </a:r>
          </a:p>
          <a:p>
            <a:pPr algn="ctr"/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45-064 Opole</a:t>
            </a:r>
          </a:p>
          <a:p>
            <a:pPr algn="ctr">
              <a:spcBef>
                <a:spcPct val="0"/>
              </a:spcBef>
            </a:pPr>
            <a:r>
              <a:rPr lang="pl-PL" altLang="pl-PL" sz="2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tel. 77 42 19 442</a:t>
            </a:r>
          </a:p>
          <a:p>
            <a:pPr algn="ctr">
              <a:spcBef>
                <a:spcPct val="0"/>
              </a:spcBef>
            </a:pPr>
            <a:r>
              <a:rPr lang="pl-PL" altLang="pl-PL" sz="2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adres e-mail: </a:t>
            </a:r>
            <a:r>
              <a:rPr lang="pl-PL" altLang="pl-PL" sz="2400" b="1" dirty="0">
                <a:solidFill>
                  <a:schemeClr val="accent1">
                    <a:lumMod val="50000"/>
                  </a:schemeClr>
                </a:solidFill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biuro@orfr.opole.pl</a:t>
            </a:r>
            <a:endParaRPr lang="pl-PL" altLang="pl-PL" sz="24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>
              <a:spcBef>
                <a:spcPct val="0"/>
              </a:spcBef>
            </a:pPr>
            <a:r>
              <a:rPr lang="pl-PL" altLang="pl-PL" sz="2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strona www: </a:t>
            </a:r>
            <a:r>
              <a:rPr lang="pl-PL" altLang="pl-PL" sz="2400" b="1" dirty="0">
                <a:solidFill>
                  <a:schemeClr val="accent1">
                    <a:lumMod val="50000"/>
                  </a:schemeClr>
                </a:solidFill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www.orfr.opole.pl</a:t>
            </a:r>
            <a:endParaRPr lang="pl-PL" altLang="pl-PL" sz="24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8C86A2A6-1D46-4E6A-B58D-9556EEC367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2054" y="135350"/>
            <a:ext cx="3379119" cy="169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10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FB822F4F-7A4D-4AFD-9FC8-DF6D062ECD4B}"/>
              </a:ext>
            </a:extLst>
          </p:cNvPr>
          <p:cNvSpPr txBox="1"/>
          <p:nvPr/>
        </p:nvSpPr>
        <p:spPr>
          <a:xfrm>
            <a:off x="2281561" y="2299317"/>
            <a:ext cx="79721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6000" dirty="0"/>
              <a:t>  </a:t>
            </a:r>
            <a:r>
              <a:rPr lang="pl-PL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2510908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E7A5B9-38CC-4985-9803-AB926F01F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619509" cy="1789044"/>
          </a:xfrm>
        </p:spPr>
        <p:txBody>
          <a:bodyPr/>
          <a:lstStyle/>
          <a:p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CF766C-A39B-466E-BB66-06965928A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6140" y="2473317"/>
            <a:ext cx="10413506" cy="44610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b="1" dirty="0">
                <a:latin typeface="+mj-lt"/>
              </a:rPr>
              <a:t>Opolski Regionalny Fundusz Rozwoju sp. z o.o. </a:t>
            </a:r>
            <a:r>
              <a:rPr lang="pl-PL" dirty="0">
                <a:latin typeface="+mj-lt"/>
              </a:rPr>
              <a:t>jest</a:t>
            </a:r>
            <a:r>
              <a:rPr lang="pl-PL" b="1" dirty="0">
                <a:latin typeface="+mj-lt"/>
              </a:rPr>
              <a:t> </a:t>
            </a:r>
            <a:r>
              <a:rPr lang="pl-PL" dirty="0">
                <a:latin typeface="+mj-lt"/>
              </a:rPr>
              <a:t>jednoosobową  spółką Województwa Opolskiego, utworzoną na podstawie:</a:t>
            </a:r>
          </a:p>
          <a:p>
            <a:r>
              <a:rPr lang="pl-PL" dirty="0">
                <a:latin typeface="+mj-lt"/>
              </a:rPr>
              <a:t>Uchwały Sejmiku Województwa Opolskiego Nr XXIV/282/2017  </a:t>
            </a:r>
          </a:p>
          <a:p>
            <a:pPr marL="0" indent="0">
              <a:buNone/>
            </a:pPr>
            <a:r>
              <a:rPr lang="pl-PL" dirty="0">
                <a:latin typeface="+mj-lt"/>
              </a:rPr>
              <a:t>    z dnia 31.01.2017r.</a:t>
            </a:r>
          </a:p>
          <a:p>
            <a:r>
              <a:rPr lang="pl-PL" dirty="0">
                <a:latin typeface="+mj-lt"/>
              </a:rPr>
              <a:t>Aktu założycielskiego Spółki z dnia 10.02.2017r.</a:t>
            </a:r>
          </a:p>
          <a:p>
            <a:pPr marL="0" indent="0">
              <a:buNone/>
            </a:pPr>
            <a:endParaRPr lang="pl-PL" dirty="0">
              <a:latin typeface="+mj-lt"/>
            </a:endParaRPr>
          </a:p>
          <a:p>
            <a:pPr marL="0" indent="0">
              <a:buNone/>
            </a:pPr>
            <a:r>
              <a:rPr lang="pl-PL" dirty="0">
                <a:latin typeface="+mj-lt"/>
              </a:rPr>
              <a:t>Powstanie Spółki realizuje cele strategiczne założone w                 „Strategii Rozwoju Województwa Opolskiego do 2020r.”</a:t>
            </a:r>
          </a:p>
          <a:p>
            <a:pPr marL="0" indent="0">
              <a:buNone/>
            </a:pPr>
            <a:endParaRPr lang="pl-PL" b="1" dirty="0">
              <a:latin typeface="+mj-lt"/>
            </a:endParaRPr>
          </a:p>
        </p:txBody>
      </p:sp>
      <p:pic>
        <p:nvPicPr>
          <p:cNvPr id="11" name="Picture 3" descr="ORFR_logo_poziom_nazwa">
            <a:extLst>
              <a:ext uri="{FF2B5EF4-FFF2-40B4-BE49-F238E27FC236}">
                <a16:creationId xmlns:a16="http://schemas.microsoft.com/office/drawing/2014/main" id="{E0351D55-8376-4005-90A1-B7673E9E8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44" y="322289"/>
            <a:ext cx="3644969" cy="1789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A60618BF-39E1-4C38-AE02-C688C1705B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0659" y="365125"/>
            <a:ext cx="3405305" cy="170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55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ORFR_logo_poziom_nazwa">
            <a:extLst>
              <a:ext uri="{FF2B5EF4-FFF2-40B4-BE49-F238E27FC236}">
                <a16:creationId xmlns:a16="http://schemas.microsoft.com/office/drawing/2014/main" id="{CBF0F752-00C3-4BD8-9B31-48FA74F7DA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44" y="322289"/>
            <a:ext cx="3644969" cy="1789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az 2">
            <a:extLst>
              <a:ext uri="{FF2B5EF4-FFF2-40B4-BE49-F238E27FC236}">
                <a16:creationId xmlns:a16="http://schemas.microsoft.com/office/drawing/2014/main" id="{86E7329E-C92B-484C-91FC-EA361914E6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2500" y="322289"/>
            <a:ext cx="3405305" cy="1703372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6299F043-4B2A-4ADD-8BA1-71E700B37CC8}"/>
              </a:ext>
            </a:extLst>
          </p:cNvPr>
          <p:cNvSpPr txBox="1"/>
          <p:nvPr/>
        </p:nvSpPr>
        <p:spPr>
          <a:xfrm>
            <a:off x="1029810" y="2734322"/>
            <a:ext cx="1023595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latin typeface="+mj-lt"/>
              </a:rPr>
              <a:t>Cel działalności Spółki </a:t>
            </a:r>
            <a:r>
              <a:rPr lang="pl-PL" sz="2800" dirty="0">
                <a:latin typeface="+mj-lt"/>
              </a:rPr>
              <a:t>- wspieranie przedsięwzięć gospodarczych i społecznych, poprzez udzielanie pożyczek mikro, małym i średnim przedsiębiorcom oraz organizacjom z tzw. „3- sektora gospodarki”, pożyczek .</a:t>
            </a:r>
          </a:p>
        </p:txBody>
      </p:sp>
    </p:spTree>
    <p:extLst>
      <p:ext uri="{BB962C8B-B14F-4D97-AF65-F5344CB8AC3E}">
        <p14:creationId xmlns:p14="http://schemas.microsoft.com/office/powerpoint/2010/main" val="3470087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ORFR_logo_poziom_nazwa">
            <a:extLst>
              <a:ext uri="{FF2B5EF4-FFF2-40B4-BE49-F238E27FC236}">
                <a16:creationId xmlns:a16="http://schemas.microsoft.com/office/drawing/2014/main" id="{0271E9C3-EDB3-42DD-96B6-BFF9BC6635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032" y="430403"/>
            <a:ext cx="3644969" cy="1789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DCDAC7F1-93EF-4B0F-AD76-B00412BB57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6004" y="430403"/>
            <a:ext cx="3261286" cy="1631333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369D89E2-8BA7-46FC-8BFD-0B53BA553375}"/>
              </a:ext>
            </a:extLst>
          </p:cNvPr>
          <p:cNvSpPr txBox="1"/>
          <p:nvPr/>
        </p:nvSpPr>
        <p:spPr>
          <a:xfrm>
            <a:off x="1254711" y="2414725"/>
            <a:ext cx="998442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600" dirty="0">
                <a:latin typeface="+mj-lt"/>
              </a:rPr>
              <a:t>W dniu 03.01.2018r. z </a:t>
            </a:r>
            <a:r>
              <a:rPr lang="pl-PL" sz="2600" b="1" dirty="0">
                <a:latin typeface="+mj-lt"/>
              </a:rPr>
              <a:t>Województwem Opolskim </a:t>
            </a:r>
            <a:r>
              <a:rPr lang="pl-PL" sz="2600" dirty="0">
                <a:latin typeface="+mj-lt"/>
              </a:rPr>
              <a:t>podpisano umowę dotyczącą powierzenia Funduszowi zadań w zakresie: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600" dirty="0">
                <a:latin typeface="+mj-lt"/>
              </a:rPr>
              <a:t> </a:t>
            </a:r>
            <a:r>
              <a:rPr lang="pl-PL" sz="2600" b="1" dirty="0">
                <a:latin typeface="+mj-lt"/>
              </a:rPr>
              <a:t>zarządzania powierzonymi środkami </a:t>
            </a:r>
            <a:r>
              <a:rPr lang="pl-PL" sz="2600" dirty="0">
                <a:latin typeface="+mj-lt"/>
              </a:rPr>
              <a:t>w wysokości </a:t>
            </a:r>
            <a:r>
              <a:rPr lang="pl-PL" sz="2600" b="1" dirty="0">
                <a:latin typeface="+mj-lt"/>
              </a:rPr>
              <a:t>24 125 230,83 zł.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600" b="1" dirty="0">
                <a:latin typeface="+mj-lt"/>
              </a:rPr>
              <a:t>zarządzania powierzonym portfelem</a:t>
            </a:r>
            <a:r>
              <a:rPr lang="pl-PL" sz="2600" dirty="0">
                <a:latin typeface="+mj-lt"/>
              </a:rPr>
              <a:t> pożyczek.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2600" dirty="0">
              <a:latin typeface="+mj-lt"/>
            </a:endParaRPr>
          </a:p>
          <a:p>
            <a:r>
              <a:rPr lang="pl-PL" sz="2600" dirty="0">
                <a:latin typeface="+mj-lt"/>
              </a:rPr>
              <a:t>Na postawie tej umowy Fundusz: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600" dirty="0">
                <a:latin typeface="+mj-lt"/>
              </a:rPr>
              <a:t> udziela pożyczek oraz prowadzi ich obsługę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600" dirty="0">
                <a:latin typeface="+mj-lt"/>
              </a:rPr>
              <a:t>obsługuje pożyczki w ramach powierzonego portfela.</a:t>
            </a:r>
          </a:p>
        </p:txBody>
      </p:sp>
    </p:spTree>
    <p:extLst>
      <p:ext uri="{BB962C8B-B14F-4D97-AF65-F5344CB8AC3E}">
        <p14:creationId xmlns:p14="http://schemas.microsoft.com/office/powerpoint/2010/main" val="2163383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ORFR_logo_poziom_nazwa">
            <a:extLst>
              <a:ext uri="{FF2B5EF4-FFF2-40B4-BE49-F238E27FC236}">
                <a16:creationId xmlns:a16="http://schemas.microsoft.com/office/drawing/2014/main" id="{CB5B17ED-C83F-4672-99EA-8EB81C6427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522" y="519179"/>
            <a:ext cx="3644969" cy="1789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az 2">
            <a:extLst>
              <a:ext uri="{FF2B5EF4-FFF2-40B4-BE49-F238E27FC236}">
                <a16:creationId xmlns:a16="http://schemas.microsoft.com/office/drawing/2014/main" id="{572FD957-B05F-4879-8D13-AB6B28C3A5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8244" y="400049"/>
            <a:ext cx="3406479" cy="1703959"/>
          </a:xfrm>
          <a:prstGeom prst="rect">
            <a:avLst/>
          </a:prstGeom>
        </p:spPr>
      </p:pic>
      <p:sp>
        <p:nvSpPr>
          <p:cNvPr id="5" name="Prostokąt 4">
            <a:extLst>
              <a:ext uri="{FF2B5EF4-FFF2-40B4-BE49-F238E27FC236}">
                <a16:creationId xmlns:a16="http://schemas.microsoft.com/office/drawing/2014/main" id="{B956226E-2AF7-42DD-8523-12CDC414D9A3}"/>
              </a:ext>
            </a:extLst>
          </p:cNvPr>
          <p:cNvSpPr/>
          <p:nvPr/>
        </p:nvSpPr>
        <p:spPr>
          <a:xfrm>
            <a:off x="1349406" y="2805341"/>
            <a:ext cx="999625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>
                <a:latin typeface="+mj-lt"/>
              </a:rPr>
              <a:t>Od miesiąca maja 2019 roku Spółka udziela pożyczek także dla organizacji z tzw. „3-sektora gospodarki”, do którego należą organizacje pozarządowe i inne podmioty prowadzące działalność pożytku publicznego (np. fundacje, stowarzyszenia i kluby sportowe). </a:t>
            </a:r>
          </a:p>
        </p:txBody>
      </p:sp>
    </p:spTree>
    <p:extLst>
      <p:ext uri="{BB962C8B-B14F-4D97-AF65-F5344CB8AC3E}">
        <p14:creationId xmlns:p14="http://schemas.microsoft.com/office/powerpoint/2010/main" val="701625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56BA98-91EF-4E5A-BB5D-1B06D7B56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B1A6167-F0EC-41A3-9D8C-E63A02693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>
                <a:latin typeface="+mj-lt"/>
              </a:rPr>
              <a:t>Odbiorcy pożyczek :</a:t>
            </a:r>
          </a:p>
          <a:p>
            <a:pPr marL="0" indent="0">
              <a:buNone/>
            </a:pPr>
            <a:endParaRPr lang="pl-PL" b="1" dirty="0">
              <a:latin typeface="+mj-lt"/>
            </a:endParaRPr>
          </a:p>
          <a:p>
            <a:r>
              <a:rPr lang="pl-PL" dirty="0">
                <a:latin typeface="+mj-lt"/>
              </a:rPr>
              <a:t>	mikro, małe i średnie przedsiębiorstwa </a:t>
            </a:r>
          </a:p>
          <a:p>
            <a:r>
              <a:rPr lang="pl-PL" dirty="0">
                <a:latin typeface="+mj-lt"/>
              </a:rPr>
              <a:t> 	firmy start-</a:t>
            </a:r>
            <a:r>
              <a:rPr lang="pl-PL" dirty="0" err="1">
                <a:latin typeface="+mj-lt"/>
              </a:rPr>
              <a:t>up</a:t>
            </a:r>
            <a:r>
              <a:rPr lang="pl-PL" dirty="0">
                <a:latin typeface="+mj-lt"/>
              </a:rPr>
              <a:t> z terenu województwa opolskiego</a:t>
            </a:r>
          </a:p>
          <a:p>
            <a:r>
              <a:rPr lang="pl-PL" dirty="0">
                <a:latin typeface="+mj-lt"/>
                <a:sym typeface="Symbol" panose="05050102010706020507" pitchFamily="18" charset="2"/>
              </a:rPr>
              <a:t>         organizacje z tzw. „3-sektora gospodarki”</a:t>
            </a:r>
            <a:endParaRPr lang="pl-PL" dirty="0">
              <a:latin typeface="+mj-lt"/>
            </a:endParaRPr>
          </a:p>
        </p:txBody>
      </p:sp>
      <p:pic>
        <p:nvPicPr>
          <p:cNvPr id="8" name="Picture 3" descr="ORFR_logo_poziom_nazwa">
            <a:extLst>
              <a:ext uri="{FF2B5EF4-FFF2-40B4-BE49-F238E27FC236}">
                <a16:creationId xmlns:a16="http://schemas.microsoft.com/office/drawing/2014/main" id="{61C04375-ACEC-4D27-BC1B-42FE2F3B27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20" y="302948"/>
            <a:ext cx="3644969" cy="1789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06EE2EEE-02A9-4260-96B7-3741D9AF23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213" y="472513"/>
            <a:ext cx="3237588" cy="161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424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ORFR_logo_poziom_nazwa">
            <a:extLst>
              <a:ext uri="{FF2B5EF4-FFF2-40B4-BE49-F238E27FC236}">
                <a16:creationId xmlns:a16="http://schemas.microsoft.com/office/drawing/2014/main" id="{4AC19ECE-4304-43DC-8737-1AFDF3BE6F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87" y="173088"/>
            <a:ext cx="3644969" cy="1789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3F144483-7007-47A6-8D57-DFF163A1154F}"/>
              </a:ext>
            </a:extLst>
          </p:cNvPr>
          <p:cNvSpPr txBox="1"/>
          <p:nvPr/>
        </p:nvSpPr>
        <p:spPr>
          <a:xfrm>
            <a:off x="1127464" y="2618913"/>
            <a:ext cx="1013829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latin typeface="+mj-lt"/>
              </a:rPr>
              <a:t>Fundusz posiada bogatą ofertę pożyczek, wśród której wyróżniamy następujące produkty: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>
                <a:latin typeface="+mj-lt"/>
              </a:rPr>
              <a:t>Pożyczka inwestycyjna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>
                <a:latin typeface="+mj-lt"/>
              </a:rPr>
              <a:t>Pożyczka obrotowa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>
                <a:latin typeface="+mj-lt"/>
              </a:rPr>
              <a:t>Pożyczka inwestycyjno-obrotowa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>
                <a:latin typeface="+mj-lt"/>
              </a:rPr>
              <a:t>Pożyczka pomostowa na realizację przedsięwzięcia objętego            </a:t>
            </a:r>
          </a:p>
          <a:p>
            <a:pPr algn="just"/>
            <a:r>
              <a:rPr lang="pl-PL" sz="2800" dirty="0">
                <a:latin typeface="+mj-lt"/>
              </a:rPr>
              <a:t>     dofinansowaniem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800" b="1" dirty="0">
                <a:latin typeface="+mj-lt"/>
              </a:rPr>
              <a:t> </a:t>
            </a:r>
            <a:r>
              <a:rPr lang="pl-PL" sz="2800" dirty="0">
                <a:latin typeface="+mj-lt"/>
              </a:rPr>
              <a:t>Pożyczka na finansowanie wkładu własnego, </a:t>
            </a:r>
          </a:p>
          <a:p>
            <a:pPr algn="just"/>
            <a:r>
              <a:rPr lang="pl-PL" sz="2800" dirty="0">
                <a:latin typeface="+mj-lt"/>
              </a:rPr>
              <a:t>    do zadań objętych dofinansowaniem ze środków publicznych</a:t>
            </a:r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A7972B17-D176-4C5F-B724-6DEB001BF2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6019" y="243574"/>
            <a:ext cx="3435660" cy="1718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265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F27629-5EB8-4F65-8447-17307ECBB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51E5E2-B9D7-47B6-97BA-D1BDFC34E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177" y="1811045"/>
            <a:ext cx="10448278" cy="449287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b="1" dirty="0">
                <a:latin typeface="+mj-lt"/>
              </a:rPr>
              <a:t>POŻYCZKA INWESTYCYJNA</a:t>
            </a:r>
          </a:p>
          <a:p>
            <a:pPr marL="0" indent="0" algn="ctr">
              <a:buNone/>
            </a:pPr>
            <a:endParaRPr lang="pl-PL" b="1" dirty="0">
              <a:latin typeface="+mj-lt"/>
            </a:endParaRPr>
          </a:p>
          <a:p>
            <a:r>
              <a:rPr lang="pl-PL" b="1" dirty="0">
                <a:latin typeface="+mj-lt"/>
              </a:rPr>
              <a:t>Kwota finansowania - do 1.000.000,00 PLN </a:t>
            </a:r>
          </a:p>
          <a:p>
            <a:r>
              <a:rPr lang="pl-PL" b="1" dirty="0">
                <a:latin typeface="+mj-lt"/>
              </a:rPr>
              <a:t>Pożyczkobiorcy</a:t>
            </a:r>
            <a:r>
              <a:rPr lang="pl-PL" dirty="0">
                <a:latin typeface="+mj-lt"/>
              </a:rPr>
              <a:t>- mikro, małe i średnie przedsiębiorstwa, firmy start-</a:t>
            </a:r>
            <a:r>
              <a:rPr lang="pl-PL" dirty="0" err="1">
                <a:latin typeface="+mj-lt"/>
              </a:rPr>
              <a:t>up</a:t>
            </a:r>
            <a:r>
              <a:rPr lang="pl-PL" dirty="0">
                <a:latin typeface="+mj-lt"/>
              </a:rPr>
              <a:t> z terenu województwa opolskiego</a:t>
            </a:r>
          </a:p>
          <a:p>
            <a:pPr algn="just"/>
            <a:r>
              <a:rPr lang="pl-PL" b="1" dirty="0">
                <a:latin typeface="+mj-lt"/>
              </a:rPr>
              <a:t>Cel finansowania </a:t>
            </a:r>
            <a:r>
              <a:rPr lang="pl-PL" dirty="0">
                <a:latin typeface="+mj-lt"/>
              </a:rPr>
              <a:t>– finansowanie przedsięwzięć inwestycyjnych</a:t>
            </a:r>
          </a:p>
          <a:p>
            <a:r>
              <a:rPr lang="pl-PL" b="1" dirty="0">
                <a:latin typeface="+mj-lt"/>
              </a:rPr>
              <a:t>Okres finansowania - do 10 lat</a:t>
            </a:r>
          </a:p>
          <a:p>
            <a:r>
              <a:rPr lang="pl-PL" b="1" dirty="0">
                <a:latin typeface="+mj-lt"/>
              </a:rPr>
              <a:t> Oprocentowanie </a:t>
            </a:r>
            <a:r>
              <a:rPr lang="pl-PL" dirty="0">
                <a:latin typeface="+mj-lt"/>
              </a:rPr>
              <a:t>– od </a:t>
            </a:r>
            <a:r>
              <a:rPr lang="pl-PL" b="1" dirty="0">
                <a:latin typeface="+mj-lt"/>
              </a:rPr>
              <a:t>3%</a:t>
            </a:r>
            <a:r>
              <a:rPr lang="pl-PL" dirty="0">
                <a:latin typeface="+mj-lt"/>
              </a:rPr>
              <a:t> w skali roku</a:t>
            </a:r>
          </a:p>
          <a:p>
            <a:r>
              <a:rPr lang="pl-PL" b="1" dirty="0">
                <a:latin typeface="+mj-lt"/>
              </a:rPr>
              <a:t>Brak opłat rozpatrzenie wniosku i udzielenie pożyczki.</a:t>
            </a:r>
            <a:br>
              <a:rPr lang="pl-PL" dirty="0">
                <a:latin typeface="+mj-lt"/>
              </a:rPr>
            </a:br>
            <a:endParaRPr lang="pl-PL" dirty="0">
              <a:latin typeface="+mj-lt"/>
            </a:endParaRPr>
          </a:p>
        </p:txBody>
      </p:sp>
      <p:pic>
        <p:nvPicPr>
          <p:cNvPr id="8" name="Picture 3" descr="ORFR_logo_poziom_nazwa">
            <a:extLst>
              <a:ext uri="{FF2B5EF4-FFF2-40B4-BE49-F238E27FC236}">
                <a16:creationId xmlns:a16="http://schemas.microsoft.com/office/drawing/2014/main" id="{D7A79F56-53A9-47F4-9129-02EEB1BE9A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46" y="51371"/>
            <a:ext cx="3234257" cy="1587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1C7FF7E9-D815-464A-B3E9-5561DA1108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2890" y="97407"/>
            <a:ext cx="3048565" cy="1524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121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E84E0A-5E11-4AAE-ACAE-7408FB119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9A420D-6BC4-4181-8EA1-BA7527838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b="1" dirty="0">
                <a:latin typeface="+mj-lt"/>
              </a:rPr>
              <a:t>                                            Pożyczka obrotowa</a:t>
            </a:r>
          </a:p>
          <a:p>
            <a:pPr marL="0" indent="0">
              <a:buNone/>
            </a:pPr>
            <a:endParaRPr lang="pl-PL" b="1" dirty="0">
              <a:latin typeface="+mj-lt"/>
            </a:endParaRPr>
          </a:p>
          <a:p>
            <a:r>
              <a:rPr lang="pl-PL" b="1" dirty="0">
                <a:latin typeface="+mj-lt"/>
              </a:rPr>
              <a:t>Kwota finansowania </a:t>
            </a:r>
            <a:r>
              <a:rPr lang="pl-PL" dirty="0">
                <a:latin typeface="+mj-lt"/>
              </a:rPr>
              <a:t>- do </a:t>
            </a:r>
            <a:r>
              <a:rPr lang="pl-PL" b="1" dirty="0">
                <a:latin typeface="+mj-lt"/>
              </a:rPr>
              <a:t>350.000,00 PLN</a:t>
            </a:r>
          </a:p>
          <a:p>
            <a:r>
              <a:rPr lang="pl-PL" b="1" dirty="0">
                <a:latin typeface="+mj-lt"/>
              </a:rPr>
              <a:t>Pożyczkobiorcy</a:t>
            </a:r>
            <a:r>
              <a:rPr lang="pl-PL" dirty="0">
                <a:latin typeface="+mj-lt"/>
              </a:rPr>
              <a:t>- mikro, małe i średnie przedsiębiorstwa, firmy start-</a:t>
            </a:r>
            <a:r>
              <a:rPr lang="pl-PL" dirty="0" err="1">
                <a:latin typeface="+mj-lt"/>
              </a:rPr>
              <a:t>up</a:t>
            </a:r>
            <a:endParaRPr lang="pl-PL" dirty="0">
              <a:latin typeface="+mj-lt"/>
            </a:endParaRPr>
          </a:p>
          <a:p>
            <a:pPr marL="0" indent="0">
              <a:buNone/>
            </a:pPr>
            <a:r>
              <a:rPr lang="pl-PL" dirty="0">
                <a:latin typeface="+mj-lt"/>
              </a:rPr>
              <a:t>  z terenu województwa opolskiego</a:t>
            </a:r>
          </a:p>
          <a:p>
            <a:r>
              <a:rPr lang="pl-PL" b="1" dirty="0">
                <a:latin typeface="+mj-lt"/>
              </a:rPr>
              <a:t>Cel finansowania </a:t>
            </a:r>
            <a:r>
              <a:rPr lang="pl-PL" dirty="0">
                <a:latin typeface="+mj-lt"/>
              </a:rPr>
              <a:t>– finansowanie bieżącej działalności gospodarczej</a:t>
            </a:r>
          </a:p>
          <a:p>
            <a:r>
              <a:rPr lang="pl-PL" b="1" dirty="0">
                <a:latin typeface="+mj-lt"/>
              </a:rPr>
              <a:t>Okres finansowania </a:t>
            </a:r>
            <a:r>
              <a:rPr lang="pl-PL" dirty="0">
                <a:latin typeface="+mj-lt"/>
              </a:rPr>
              <a:t>- do </a:t>
            </a:r>
            <a:r>
              <a:rPr lang="pl-PL" b="1" dirty="0">
                <a:latin typeface="+mj-lt"/>
              </a:rPr>
              <a:t>4 lat</a:t>
            </a:r>
          </a:p>
          <a:p>
            <a:r>
              <a:rPr lang="pl-PL" b="1" dirty="0">
                <a:latin typeface="+mj-lt"/>
              </a:rPr>
              <a:t>Oprocentowanie </a:t>
            </a:r>
            <a:r>
              <a:rPr lang="pl-PL" dirty="0">
                <a:latin typeface="+mj-lt"/>
              </a:rPr>
              <a:t>– od </a:t>
            </a:r>
            <a:r>
              <a:rPr lang="pl-PL" b="1" dirty="0">
                <a:latin typeface="+mj-lt"/>
              </a:rPr>
              <a:t>3%</a:t>
            </a:r>
            <a:r>
              <a:rPr lang="pl-PL" dirty="0">
                <a:latin typeface="+mj-lt"/>
              </a:rPr>
              <a:t> w skali roku</a:t>
            </a:r>
          </a:p>
          <a:p>
            <a:r>
              <a:rPr lang="pl-PL" b="1" dirty="0">
                <a:latin typeface="+mj-lt"/>
              </a:rPr>
              <a:t>Brak opłat rozpatrzenie wniosku i udzielenie pożyczki</a:t>
            </a:r>
            <a:endParaRPr lang="pl-PL" dirty="0">
              <a:latin typeface="+mj-lt"/>
            </a:endParaRPr>
          </a:p>
        </p:txBody>
      </p:sp>
      <p:pic>
        <p:nvPicPr>
          <p:cNvPr id="10" name="Picture 3" descr="ORFR_logo_poziom_nazwa">
            <a:extLst>
              <a:ext uri="{FF2B5EF4-FFF2-40B4-BE49-F238E27FC236}">
                <a16:creationId xmlns:a16="http://schemas.microsoft.com/office/drawing/2014/main" id="{6A0A9723-8A58-47A5-9EE8-C7564B7926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399" y="26067"/>
            <a:ext cx="3391471" cy="1664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0B31DF58-8DE7-49B4-A8C0-9083339C16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090" y="145320"/>
            <a:ext cx="3089429" cy="154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24997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770</TotalTime>
  <Words>609</Words>
  <Application>Microsoft Office PowerPoint</Application>
  <PresentationFormat>Panoramiczny</PresentationFormat>
  <Paragraphs>105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0" baseType="lpstr">
      <vt:lpstr>Arial</vt:lpstr>
      <vt:lpstr>Arial Narrow</vt:lpstr>
      <vt:lpstr>Calibri</vt:lpstr>
      <vt:lpstr>Calibri Light</vt:lpstr>
      <vt:lpstr>Motyw pakietu Office</vt:lpstr>
      <vt:lpstr>Opolski Regionalny  Fundusz Rozwoju Sp. z o.o.  z siedzibą w Opolu </vt:lpstr>
      <vt:lpstr> </vt:lpstr>
      <vt:lpstr>Prezentacja programu PowerPoint</vt:lpstr>
      <vt:lpstr>Prezentacja programu PowerPoint</vt:lpstr>
      <vt:lpstr>Prezentacja programu PowerPoint</vt:lpstr>
      <vt:lpstr> </vt:lpstr>
      <vt:lpstr>Prezentacja programu PowerPoint</vt:lpstr>
      <vt:lpstr> </vt:lpstr>
      <vt:lpstr> </vt:lpstr>
      <vt:lpstr>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Pożyczki  dla przedsiębiorstw z Opolskiego Regionalnego Funduszu Rozwoju</dc:title>
  <dc:creator>Dariusz</dc:creator>
  <cp:lastModifiedBy> </cp:lastModifiedBy>
  <cp:revision>115</cp:revision>
  <cp:lastPrinted>2019-05-16T08:43:18Z</cp:lastPrinted>
  <dcterms:created xsi:type="dcterms:W3CDTF">2018-03-18T14:23:07Z</dcterms:created>
  <dcterms:modified xsi:type="dcterms:W3CDTF">2019-05-17T11:49:58Z</dcterms:modified>
</cp:coreProperties>
</file>