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arolina\Desktop\Nowy%20Arkusz%20programu%20Microsoft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Arkusz1!$A$3</c:f>
              <c:strCache>
                <c:ptCount val="1"/>
                <c:pt idx="0">
                  <c:v>Wydatkowana kwota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2C-4600-9015-CC93D0ABF455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2C-4600-9015-CC93D0ABF455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2C-4600-9015-CC93D0ABF455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2C-4600-9015-CC93D0ABF455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2C-4600-9015-CC93D0ABF455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2C-4600-9015-CC93D0ABF4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Arkusz1!$B$2:$G$2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Arkusz1!$B$3:$G$3</c:f>
              <c:numCache>
                <c:formatCode>#,##0.00\ "zł"</c:formatCode>
                <c:ptCount val="6"/>
                <c:pt idx="0">
                  <c:v>33500</c:v>
                </c:pt>
                <c:pt idx="1">
                  <c:v>336559.92</c:v>
                </c:pt>
                <c:pt idx="2">
                  <c:v>190702</c:v>
                </c:pt>
                <c:pt idx="3">
                  <c:v>192900</c:v>
                </c:pt>
                <c:pt idx="4">
                  <c:v>97900</c:v>
                </c:pt>
                <c:pt idx="5">
                  <c:v>320400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02C-4600-9015-CC93D0ABF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77920"/>
        <c:axId val="74664768"/>
      </c:barChart>
      <c:catAx>
        <c:axId val="3777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664768"/>
        <c:crosses val="autoZero"/>
        <c:auto val="1"/>
        <c:lblAlgn val="ctr"/>
        <c:lblOffset val="100"/>
        <c:noMultiLvlLbl val="0"/>
      </c:catAx>
      <c:valAx>
        <c:axId val="74664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zł&quot;" sourceLinked="1"/>
        <c:majorTickMark val="none"/>
        <c:minorTickMark val="none"/>
        <c:tickLblPos val="nextTo"/>
        <c:crossAx val="3777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05F5E3-A0E1-499B-BD03-AB9E1F9D0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6862B42-F524-49C5-BB3C-4301347B3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63374FB-0C4C-4A72-B363-5DA1E6FE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532071B-717A-4523-A29B-BED2F0ED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A090BAE-1D8D-4E8F-9A32-60750F39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47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553B48-309A-47DC-A1E1-79A0CA34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5CEA09A2-F4FE-4012-A340-5BA435B95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8C51417-6624-4F59-989F-A0BD18B8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19B6DB3-C3D3-455C-A827-62AB9EE1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57899F8-930B-40DD-92B6-7A2DB3F4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4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BE2A5FBD-D989-4121-B8D8-E1C054DAD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DEDBF21-6454-4F99-B1B3-1BD9FA0B9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4DA1B9D-D45D-415E-9F66-7D783513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DBFF501-7507-494C-8205-77F323C2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E567821-1ABC-4A32-8DE8-C121EE53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38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A990FD-2CB4-44EB-AE2E-65F2ED66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FE3FD13-6622-4E7F-AF6D-DE57DB248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A19CECC-0843-4FF1-92B2-EB0EE792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ACCBFC2-E26A-4BE4-8182-6E6C2519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9BC6615-557A-404F-A4F7-E51C472D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15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27DCDA-1A40-424F-8E97-ECBEB78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3F8DE8F-64AE-4E76-A8E5-DB05D7003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CC9A1C3-1D19-4A42-A007-DAC600E5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2C54AD1-2941-4FEF-A291-608FFE25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0DC5E7-4D11-4803-B992-0066B6B2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59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3CFF9E-8820-4CF9-A20A-172D0242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9EF3F3-7621-4C60-A841-3D38ADA33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92F1F78-D937-4E35-AAE9-3A5931197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23D0A7D-AFD2-4CB1-9F73-A7EDDAC8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9EA0393-DBA6-4E1B-8A32-5AD64F9F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265DB4B-916E-41A4-8D1A-CEB1A57A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79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6B53DE-0515-42C1-B087-4DAB45F4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5AE1CD3-3289-4F2E-974C-B40F2E522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A3A6E0C-DF3D-4099-8E02-08971E586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2963DAE-0134-4E12-8D1B-E81B0F18D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2BEC554-AFF8-46FE-A3F8-A089D823B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4AD8D59D-DE29-4CDD-AE68-944C0BCA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9F446A6B-ABF9-4BF2-BFBE-3AC1F29B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26967865-2CB9-4A1F-8143-1480C32D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5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0EC611-AA6A-4D3D-B341-E4219D5A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FF5287CA-D1E0-4409-AB02-9F2BDDC2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A610444-CF03-4F84-A9F8-155CEA6E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A1E987A-6959-422E-BE69-1FEC520B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67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B2B08B7E-2E1F-4438-ADF6-AC33622A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91802FC1-6A0C-4C1A-9DFB-7AE6EAE6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2347E61-FD38-4486-B1B8-BEFBDFC9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47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437F67-0329-4CB3-A883-8D004B2B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3EC64D9-1B7B-4299-8F04-1D928D8D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0837A05-6477-4E44-BD59-CE0801FEE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7F3EC78-2EA7-46CE-8F86-D0BB869A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47D39CB-AE75-4704-937F-1A01BBB1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49B145D-A609-4E8F-A2D9-DB66CD2A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04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E67F52-A1E5-47AE-8923-C0755065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6CAE3F48-251B-497B-A1D9-AC7CB73A4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5BB87BE-355E-422B-9DA7-A349D5D60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F9C5FCA-9DE6-46FE-9DFB-CBABC0A7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E442DE8-B922-40DE-87EA-D51A4EB5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ED75AF8-C152-4B52-87CD-408C2A66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43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B658235-92DC-486F-9759-6EA71EF6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F1A67F7-6E7A-4B91-BFB9-38DD70DD2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8F767A5-4B6E-4298-989D-276565AFA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01CB-267F-46BB-AEAC-C60E56B097C3}" type="datetimeFigureOut">
              <a:rPr lang="pl-PL" smtClean="0"/>
              <a:t>2019-11-20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0FD83BD-CE80-45D2-88B5-0BB97868A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BA39DC7-89F1-465A-908C-909A6F83B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1101-1DF6-4586-B74E-AAF853B09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41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71" y="1728505"/>
            <a:ext cx="8995373" cy="295232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6655670"/>
            <a:ext cx="12192000" cy="202332"/>
          </a:xfrm>
          <a:prstGeom prst="rect">
            <a:avLst/>
          </a:prstGeom>
          <a:solidFill>
            <a:srgbClr val="C8D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-3" y="1"/>
            <a:ext cx="2735628" cy="2404275"/>
            <a:chOff x="-3" y="1"/>
            <a:chExt cx="2051721" cy="2404274"/>
          </a:xfrm>
          <a:effectLst>
            <a:outerShdw blurRad="279400" sx="98000" sy="98000" algn="ctr" rotWithShape="0">
              <a:srgbClr val="000000">
                <a:alpha val="34000"/>
              </a:srgbClr>
            </a:outerShdw>
          </a:effectLst>
        </p:grpSpPr>
        <p:sp>
          <p:nvSpPr>
            <p:cNvPr id="5" name="Schemat blokowy: ręczne wprowadzanie danych 4"/>
            <p:cNvSpPr/>
            <p:nvPr/>
          </p:nvSpPr>
          <p:spPr>
            <a:xfrm rot="5400000">
              <a:off x="499490" y="-499492"/>
              <a:ext cx="1052735" cy="205172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60 h 10060"/>
                <a:gd name="connsiteX1" fmla="*/ 10000 w 10000"/>
                <a:gd name="connsiteY1" fmla="*/ 0 h 10060"/>
                <a:gd name="connsiteX2" fmla="*/ 10000 w 10000"/>
                <a:gd name="connsiteY2" fmla="*/ 10060 h 10060"/>
                <a:gd name="connsiteX3" fmla="*/ 0 w 10000"/>
                <a:gd name="connsiteY3" fmla="*/ 10060 h 10060"/>
                <a:gd name="connsiteX4" fmla="*/ 0 w 10000"/>
                <a:gd name="connsiteY4" fmla="*/ 2060 h 1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60">
                  <a:moveTo>
                    <a:pt x="0" y="2060"/>
                  </a:moveTo>
                  <a:lnTo>
                    <a:pt x="10000" y="0"/>
                  </a:lnTo>
                  <a:lnTo>
                    <a:pt x="10000" y="10060"/>
                  </a:lnTo>
                  <a:lnTo>
                    <a:pt x="0" y="10060"/>
                  </a:lnTo>
                  <a:lnTo>
                    <a:pt x="0" y="2060"/>
                  </a:lnTo>
                  <a:close/>
                </a:path>
              </a:pathLst>
            </a:custGeom>
            <a:solidFill>
              <a:srgbClr val="C8D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Trójkąt prostokątny 10"/>
            <p:cNvSpPr/>
            <p:nvPr/>
          </p:nvSpPr>
          <p:spPr>
            <a:xfrm rot="5400000">
              <a:off x="61787" y="990947"/>
              <a:ext cx="1351538" cy="1475117"/>
            </a:xfrm>
            <a:prstGeom prst="rtTriangle">
              <a:avLst/>
            </a:prstGeom>
            <a:solidFill>
              <a:srgbClr val="C8D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1967546" y="726976"/>
            <a:ext cx="10224457" cy="325760"/>
            <a:chOff x="1475656" y="726976"/>
            <a:chExt cx="7668343" cy="325760"/>
          </a:xfrm>
          <a:effectLst>
            <a:outerShdw blurRad="203200" dir="11100000" sx="90000" sy="90000" algn="ctr" rotWithShape="0">
              <a:srgbClr val="000000">
                <a:alpha val="28000"/>
              </a:srgb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907704" y="726976"/>
              <a:ext cx="7236295" cy="325760"/>
            </a:xfrm>
            <a:prstGeom prst="rect">
              <a:avLst/>
            </a:prstGeom>
            <a:solidFill>
              <a:srgbClr val="579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Trójkąt prostokątny 9"/>
            <p:cNvSpPr/>
            <p:nvPr/>
          </p:nvSpPr>
          <p:spPr>
            <a:xfrm rot="16200000">
              <a:off x="1528800" y="673832"/>
              <a:ext cx="325760" cy="432048"/>
            </a:xfrm>
            <a:prstGeom prst="rtTriangle">
              <a:avLst/>
            </a:prstGeom>
            <a:solidFill>
              <a:srgbClr val="579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1" y="72633"/>
            <a:ext cx="1376952" cy="137695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32066" y="5157192"/>
            <a:ext cx="10504585" cy="69762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pl-PL" sz="3700" dirty="0">
                <a:latin typeface="Arial Black" panose="020B0A04020102020204" pitchFamily="34" charset="0"/>
              </a:rPr>
              <a:t>Powiatowy Urząd Pracy w Głubczycach</a:t>
            </a:r>
          </a:p>
        </p:txBody>
      </p:sp>
    </p:spTree>
    <p:extLst>
      <p:ext uri="{BB962C8B-B14F-4D97-AF65-F5344CB8AC3E}">
        <p14:creationId xmlns:p14="http://schemas.microsoft.com/office/powerpoint/2010/main" val="22744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64AA5F7-B5AC-416B-BF12-27FA7EE4C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u="sng" dirty="0"/>
              <a:t>Priorytety Rady Rynku Pracy to znaczy rezerwy KFS:</a:t>
            </a:r>
          </a:p>
          <a:p>
            <a:r>
              <a:rPr lang="pl-PL" dirty="0"/>
              <a:t>wsparcie kształcenia ustawicznego osób z orzeczonym stopniem </a:t>
            </a:r>
            <a:r>
              <a:rPr lang="pl-PL" dirty="0" smtClean="0"/>
              <a:t>niepełnosprawności;</a:t>
            </a:r>
            <a:endParaRPr lang="pl-PL" dirty="0"/>
          </a:p>
          <a:p>
            <a:r>
              <a:rPr lang="pl-PL" dirty="0"/>
              <a:t>wsparcie w nabywaniu kompetencji </a:t>
            </a:r>
            <a:r>
              <a:rPr lang="pl-PL" dirty="0" smtClean="0"/>
              <a:t>cyfrowych;</a:t>
            </a:r>
            <a:endParaRPr lang="pl-PL" dirty="0"/>
          </a:p>
          <a:p>
            <a:r>
              <a:rPr lang="pl-PL" dirty="0"/>
              <a:t>wsparcie kształcenia ustawicznego pracowników Centrów Integracji Społecznej, Klubów Integracji Społecznej oraz Warsztatów Terapii </a:t>
            </a:r>
            <a:r>
              <a:rPr lang="pl-PL" dirty="0" smtClean="0"/>
              <a:t>Zajęciowej;</a:t>
            </a:r>
            <a:endParaRPr lang="pl-PL" dirty="0"/>
          </a:p>
          <a:p>
            <a:r>
              <a:rPr lang="pl-PL" dirty="0"/>
              <a:t>wsparcie kształcenia ustawicznego osób, które mogą udokumentować wykonywanie przez co najmniej 15 lat prac w szczególnych warunkach lub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szczególnym charakterze, a którym nie przysługuje prawo do emerytury pomostowej</a:t>
            </a:r>
          </a:p>
          <a:p>
            <a:r>
              <a:rPr lang="pl-PL" dirty="0"/>
              <a:t>Wsparcie kształcenia ustawicznego osób zatrudnionych u pracodawców, którzy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latach 2017 – 2019 nie korzystali ze środków Krajowego Funduszy </a:t>
            </a:r>
            <a:r>
              <a:rPr lang="pl-PL" dirty="0" smtClean="0"/>
              <a:t>Szkoleniowego;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DE6E045-86D1-4A3B-BA29-F429D8CFC150}"/>
              </a:ext>
            </a:extLst>
          </p:cNvPr>
          <p:cNvSpPr txBox="1">
            <a:spLocks/>
          </p:cNvSpPr>
          <p:nvPr/>
        </p:nvSpPr>
        <p:spPr>
          <a:xfrm>
            <a:off x="2527540" y="0"/>
            <a:ext cx="9664460" cy="72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 smtClean="0">
                <a:latin typeface="Arial Black" panose="020B0A04020102020204" pitchFamily="34" charset="0"/>
              </a:rPr>
              <a:t>Priorytety wydatkowania KFS w 2020 roku</a:t>
            </a:r>
            <a:endParaRPr lang="pl-PL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FFDB2E19-1A4F-408D-878C-8CF13B98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045" y="1"/>
            <a:ext cx="9629955" cy="69874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Jak pozyskać środki z KFS?</a:t>
            </a:r>
          </a:p>
        </p:txBody>
      </p:sp>
      <p:sp>
        <p:nvSpPr>
          <p:cNvPr id="3" name="Dowolny kształt 2"/>
          <p:cNvSpPr/>
          <p:nvPr/>
        </p:nvSpPr>
        <p:spPr>
          <a:xfrm>
            <a:off x="1485181" y="1485361"/>
            <a:ext cx="8938260" cy="1305401"/>
          </a:xfrm>
          <a:custGeom>
            <a:avLst/>
            <a:gdLst>
              <a:gd name="connsiteX0" fmla="*/ 0 w 8938260"/>
              <a:gd name="connsiteY0" fmla="*/ 130540 h 1305401"/>
              <a:gd name="connsiteX1" fmla="*/ 130540 w 8938260"/>
              <a:gd name="connsiteY1" fmla="*/ 0 h 1305401"/>
              <a:gd name="connsiteX2" fmla="*/ 8807720 w 8938260"/>
              <a:gd name="connsiteY2" fmla="*/ 0 h 1305401"/>
              <a:gd name="connsiteX3" fmla="*/ 8938260 w 8938260"/>
              <a:gd name="connsiteY3" fmla="*/ 130540 h 1305401"/>
              <a:gd name="connsiteX4" fmla="*/ 8938260 w 8938260"/>
              <a:gd name="connsiteY4" fmla="*/ 1174861 h 1305401"/>
              <a:gd name="connsiteX5" fmla="*/ 8807720 w 8938260"/>
              <a:gd name="connsiteY5" fmla="*/ 1305401 h 1305401"/>
              <a:gd name="connsiteX6" fmla="*/ 130540 w 8938260"/>
              <a:gd name="connsiteY6" fmla="*/ 1305401 h 1305401"/>
              <a:gd name="connsiteX7" fmla="*/ 0 w 8938260"/>
              <a:gd name="connsiteY7" fmla="*/ 1174861 h 1305401"/>
              <a:gd name="connsiteX8" fmla="*/ 0 w 8938260"/>
              <a:gd name="connsiteY8" fmla="*/ 130540 h 130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260" h="1305401">
                <a:moveTo>
                  <a:pt x="0" y="130540"/>
                </a:moveTo>
                <a:cubicBezTo>
                  <a:pt x="0" y="58445"/>
                  <a:pt x="58445" y="0"/>
                  <a:pt x="130540" y="0"/>
                </a:cubicBezTo>
                <a:lnTo>
                  <a:pt x="8807720" y="0"/>
                </a:lnTo>
                <a:cubicBezTo>
                  <a:pt x="8879815" y="0"/>
                  <a:pt x="8938260" y="58445"/>
                  <a:pt x="8938260" y="130540"/>
                </a:cubicBezTo>
                <a:lnTo>
                  <a:pt x="8938260" y="1174861"/>
                </a:lnTo>
                <a:cubicBezTo>
                  <a:pt x="8938260" y="1246956"/>
                  <a:pt x="8879815" y="1305401"/>
                  <a:pt x="8807720" y="1305401"/>
                </a:cubicBezTo>
                <a:lnTo>
                  <a:pt x="130540" y="1305401"/>
                </a:lnTo>
                <a:cubicBezTo>
                  <a:pt x="58445" y="1305401"/>
                  <a:pt x="0" y="1246956"/>
                  <a:pt x="0" y="1174861"/>
                </a:cubicBezTo>
                <a:lnTo>
                  <a:pt x="0" y="1305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74" tIns="129674" rIns="1461837" bIns="129674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400" b="1" kern="1200" dirty="0" smtClean="0">
                <a:solidFill>
                  <a:schemeClr val="tx1"/>
                </a:solidFill>
              </a:rPr>
              <a:t>Pracodawca </a:t>
            </a:r>
            <a:r>
              <a:rPr lang="pl-PL" sz="2400" b="1" kern="1200" dirty="0" smtClean="0">
                <a:solidFill>
                  <a:srgbClr val="FF0000"/>
                </a:solidFill>
              </a:rPr>
              <a:t>SKŁADA,</a:t>
            </a:r>
            <a:r>
              <a:rPr lang="pl-PL" sz="2400" b="1" kern="1200" dirty="0" smtClean="0">
                <a:solidFill>
                  <a:schemeClr val="tx1"/>
                </a:solidFill>
              </a:rPr>
              <a:t> </a:t>
            </a:r>
            <a:r>
              <a:rPr lang="pl-PL" sz="2400" b="1" u="sng" kern="1200" dirty="0" smtClean="0">
                <a:solidFill>
                  <a:schemeClr val="tx1"/>
                </a:solidFill>
              </a:rPr>
              <a:t>w trakcie trwania naboru</a:t>
            </a:r>
            <a:r>
              <a:rPr lang="pl-PL" sz="2400" b="1" kern="1200" dirty="0" smtClean="0">
                <a:solidFill>
                  <a:schemeClr val="tx1"/>
                </a:solidFill>
              </a:rPr>
              <a:t>, </a:t>
            </a:r>
            <a:r>
              <a:rPr lang="pl-PL" sz="2400" b="1" kern="1200" dirty="0" smtClean="0">
                <a:solidFill>
                  <a:srgbClr val="FF0000"/>
                </a:solidFill>
              </a:rPr>
              <a:t>WNIOSEK </a:t>
            </a:r>
            <a:r>
              <a:rPr lang="pl-PL" sz="2400" b="1" kern="1200" dirty="0" smtClean="0">
                <a:solidFill>
                  <a:schemeClr val="tx1"/>
                </a:solidFill>
              </a:rPr>
              <a:t>do UP właściwego ze względu na siedzibę lub miejsce prowadzenia działalności gospodarczej</a:t>
            </a:r>
            <a:endParaRPr lang="pl-PL" sz="2400" b="1" kern="1200" dirty="0">
              <a:solidFill>
                <a:schemeClr val="tx1"/>
              </a:solidFill>
            </a:endParaRPr>
          </a:p>
        </p:txBody>
      </p:sp>
      <p:sp>
        <p:nvSpPr>
          <p:cNvPr id="4" name="Dowolny kształt 3"/>
          <p:cNvSpPr/>
          <p:nvPr/>
        </p:nvSpPr>
        <p:spPr>
          <a:xfrm>
            <a:off x="2299771" y="3008329"/>
            <a:ext cx="8938260" cy="1305401"/>
          </a:xfrm>
          <a:custGeom>
            <a:avLst/>
            <a:gdLst>
              <a:gd name="connsiteX0" fmla="*/ 0 w 8938260"/>
              <a:gd name="connsiteY0" fmla="*/ 130540 h 1305401"/>
              <a:gd name="connsiteX1" fmla="*/ 130540 w 8938260"/>
              <a:gd name="connsiteY1" fmla="*/ 0 h 1305401"/>
              <a:gd name="connsiteX2" fmla="*/ 8807720 w 8938260"/>
              <a:gd name="connsiteY2" fmla="*/ 0 h 1305401"/>
              <a:gd name="connsiteX3" fmla="*/ 8938260 w 8938260"/>
              <a:gd name="connsiteY3" fmla="*/ 130540 h 1305401"/>
              <a:gd name="connsiteX4" fmla="*/ 8938260 w 8938260"/>
              <a:gd name="connsiteY4" fmla="*/ 1174861 h 1305401"/>
              <a:gd name="connsiteX5" fmla="*/ 8807720 w 8938260"/>
              <a:gd name="connsiteY5" fmla="*/ 1305401 h 1305401"/>
              <a:gd name="connsiteX6" fmla="*/ 130540 w 8938260"/>
              <a:gd name="connsiteY6" fmla="*/ 1305401 h 1305401"/>
              <a:gd name="connsiteX7" fmla="*/ 0 w 8938260"/>
              <a:gd name="connsiteY7" fmla="*/ 1174861 h 1305401"/>
              <a:gd name="connsiteX8" fmla="*/ 0 w 8938260"/>
              <a:gd name="connsiteY8" fmla="*/ 130540 h 130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260" h="1305401">
                <a:moveTo>
                  <a:pt x="0" y="130540"/>
                </a:moveTo>
                <a:cubicBezTo>
                  <a:pt x="0" y="58445"/>
                  <a:pt x="58445" y="0"/>
                  <a:pt x="130540" y="0"/>
                </a:cubicBezTo>
                <a:lnTo>
                  <a:pt x="8807720" y="0"/>
                </a:lnTo>
                <a:cubicBezTo>
                  <a:pt x="8879815" y="0"/>
                  <a:pt x="8938260" y="58445"/>
                  <a:pt x="8938260" y="130540"/>
                </a:cubicBezTo>
                <a:lnTo>
                  <a:pt x="8938260" y="1174861"/>
                </a:lnTo>
                <a:cubicBezTo>
                  <a:pt x="8938260" y="1246956"/>
                  <a:pt x="8879815" y="1305401"/>
                  <a:pt x="8807720" y="1305401"/>
                </a:cubicBezTo>
                <a:lnTo>
                  <a:pt x="130540" y="1305401"/>
                </a:lnTo>
                <a:cubicBezTo>
                  <a:pt x="58445" y="1305401"/>
                  <a:pt x="0" y="1246956"/>
                  <a:pt x="0" y="1174861"/>
                </a:cubicBezTo>
                <a:lnTo>
                  <a:pt x="0" y="1305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379271"/>
              <a:satOff val="-8710"/>
              <a:lumOff val="-5883"/>
              <a:alphaOff val="0"/>
            </a:schemeClr>
          </a:fillRef>
          <a:effectRef idx="2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74" tIns="129674" rIns="1766855" bIns="129674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400" b="1" kern="1200" dirty="0" smtClean="0">
                <a:solidFill>
                  <a:schemeClr val="tx1"/>
                </a:solidFill>
              </a:rPr>
              <a:t>Komisja dokonuje </a:t>
            </a:r>
            <a:r>
              <a:rPr lang="pl-PL" sz="2400" b="1" kern="1200" dirty="0" smtClean="0">
                <a:solidFill>
                  <a:srgbClr val="FF0000"/>
                </a:solidFill>
              </a:rPr>
              <a:t>oceny wniosku</a:t>
            </a:r>
            <a:endParaRPr lang="pl-PL" sz="2400" b="1" kern="1200" dirty="0">
              <a:solidFill>
                <a:srgbClr val="FF0000"/>
              </a:solidFill>
            </a:endParaRPr>
          </a:p>
        </p:txBody>
      </p:sp>
      <p:sp>
        <p:nvSpPr>
          <p:cNvPr id="5" name="Dowolny kształt 4"/>
          <p:cNvSpPr/>
          <p:nvPr/>
        </p:nvSpPr>
        <p:spPr>
          <a:xfrm>
            <a:off x="3062520" y="4531297"/>
            <a:ext cx="8938260" cy="1305401"/>
          </a:xfrm>
          <a:custGeom>
            <a:avLst/>
            <a:gdLst>
              <a:gd name="connsiteX0" fmla="*/ 0 w 8938260"/>
              <a:gd name="connsiteY0" fmla="*/ 130540 h 1305401"/>
              <a:gd name="connsiteX1" fmla="*/ 130540 w 8938260"/>
              <a:gd name="connsiteY1" fmla="*/ 0 h 1305401"/>
              <a:gd name="connsiteX2" fmla="*/ 8807720 w 8938260"/>
              <a:gd name="connsiteY2" fmla="*/ 0 h 1305401"/>
              <a:gd name="connsiteX3" fmla="*/ 8938260 w 8938260"/>
              <a:gd name="connsiteY3" fmla="*/ 130540 h 1305401"/>
              <a:gd name="connsiteX4" fmla="*/ 8938260 w 8938260"/>
              <a:gd name="connsiteY4" fmla="*/ 1174861 h 1305401"/>
              <a:gd name="connsiteX5" fmla="*/ 8807720 w 8938260"/>
              <a:gd name="connsiteY5" fmla="*/ 1305401 h 1305401"/>
              <a:gd name="connsiteX6" fmla="*/ 130540 w 8938260"/>
              <a:gd name="connsiteY6" fmla="*/ 1305401 h 1305401"/>
              <a:gd name="connsiteX7" fmla="*/ 0 w 8938260"/>
              <a:gd name="connsiteY7" fmla="*/ 1174861 h 1305401"/>
              <a:gd name="connsiteX8" fmla="*/ 0 w 8938260"/>
              <a:gd name="connsiteY8" fmla="*/ 130540 h 130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260" h="1305401">
                <a:moveTo>
                  <a:pt x="0" y="130540"/>
                </a:moveTo>
                <a:cubicBezTo>
                  <a:pt x="0" y="58445"/>
                  <a:pt x="58445" y="0"/>
                  <a:pt x="130540" y="0"/>
                </a:cubicBezTo>
                <a:lnTo>
                  <a:pt x="8807720" y="0"/>
                </a:lnTo>
                <a:cubicBezTo>
                  <a:pt x="8879815" y="0"/>
                  <a:pt x="8938260" y="58445"/>
                  <a:pt x="8938260" y="130540"/>
                </a:cubicBezTo>
                <a:lnTo>
                  <a:pt x="8938260" y="1174861"/>
                </a:lnTo>
                <a:cubicBezTo>
                  <a:pt x="8938260" y="1246956"/>
                  <a:pt x="8879815" y="1305401"/>
                  <a:pt x="8807720" y="1305401"/>
                </a:cubicBezTo>
                <a:lnTo>
                  <a:pt x="130540" y="1305401"/>
                </a:lnTo>
                <a:cubicBezTo>
                  <a:pt x="58445" y="1305401"/>
                  <a:pt x="0" y="1246956"/>
                  <a:pt x="0" y="1174861"/>
                </a:cubicBezTo>
                <a:lnTo>
                  <a:pt x="0" y="1305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74" tIns="129674" rIns="1766855" bIns="129674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400" b="1" kern="1200" dirty="0" smtClean="0">
                <a:solidFill>
                  <a:schemeClr val="tx1"/>
                </a:solidFill>
              </a:rPr>
              <a:t>Urząd Pracy </a:t>
            </a:r>
            <a:r>
              <a:rPr lang="pl-PL" sz="2400" b="1" kern="1200" dirty="0" smtClean="0">
                <a:solidFill>
                  <a:srgbClr val="FF0000"/>
                </a:solidFill>
              </a:rPr>
              <a:t>zawiera</a:t>
            </a:r>
            <a:r>
              <a:rPr lang="pl-PL" sz="2400" b="1" kern="1200" dirty="0" smtClean="0">
                <a:solidFill>
                  <a:schemeClr val="tx1"/>
                </a:solidFill>
              </a:rPr>
              <a:t> z Pracodawcą, którego wniosek rozpatrzono pozytywnie, </a:t>
            </a:r>
            <a:r>
              <a:rPr lang="pl-PL" sz="2400" b="1" kern="1200" dirty="0" smtClean="0">
                <a:solidFill>
                  <a:srgbClr val="FF0000"/>
                </a:solidFill>
              </a:rPr>
              <a:t>umowę</a:t>
            </a:r>
            <a:r>
              <a:rPr lang="pl-PL" sz="2400" b="1" kern="1200" dirty="0" smtClean="0">
                <a:solidFill>
                  <a:schemeClr val="tx1"/>
                </a:solidFill>
              </a:rPr>
              <a:t> o finansowanie działań ze środków KFS</a:t>
            </a:r>
            <a:endParaRPr lang="pl-PL" sz="2400" b="1" kern="1200" dirty="0">
              <a:solidFill>
                <a:schemeClr val="tx1"/>
              </a:solidFill>
            </a:endParaRPr>
          </a:p>
        </p:txBody>
      </p:sp>
      <p:sp>
        <p:nvSpPr>
          <p:cNvPr id="6" name="Dowolny kształt 5"/>
          <p:cNvSpPr/>
          <p:nvPr/>
        </p:nvSpPr>
        <p:spPr>
          <a:xfrm>
            <a:off x="9574930" y="2475290"/>
            <a:ext cx="848510" cy="848510"/>
          </a:xfrm>
          <a:custGeom>
            <a:avLst/>
            <a:gdLst>
              <a:gd name="connsiteX0" fmla="*/ 0 w 848510"/>
              <a:gd name="connsiteY0" fmla="*/ 466681 h 848510"/>
              <a:gd name="connsiteX1" fmla="*/ 190915 w 848510"/>
              <a:gd name="connsiteY1" fmla="*/ 466681 h 848510"/>
              <a:gd name="connsiteX2" fmla="*/ 190915 w 848510"/>
              <a:gd name="connsiteY2" fmla="*/ 0 h 848510"/>
              <a:gd name="connsiteX3" fmla="*/ 657595 w 848510"/>
              <a:gd name="connsiteY3" fmla="*/ 0 h 848510"/>
              <a:gd name="connsiteX4" fmla="*/ 657595 w 848510"/>
              <a:gd name="connsiteY4" fmla="*/ 466681 h 848510"/>
              <a:gd name="connsiteX5" fmla="*/ 848510 w 848510"/>
              <a:gd name="connsiteY5" fmla="*/ 466681 h 848510"/>
              <a:gd name="connsiteX6" fmla="*/ 424255 w 848510"/>
              <a:gd name="connsiteY6" fmla="*/ 848510 h 848510"/>
              <a:gd name="connsiteX7" fmla="*/ 0 w 848510"/>
              <a:gd name="connsiteY7" fmla="*/ 466681 h 84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510" h="848510">
                <a:moveTo>
                  <a:pt x="0" y="466681"/>
                </a:moveTo>
                <a:lnTo>
                  <a:pt x="190915" y="466681"/>
                </a:lnTo>
                <a:lnTo>
                  <a:pt x="190915" y="0"/>
                </a:lnTo>
                <a:lnTo>
                  <a:pt x="657595" y="0"/>
                </a:lnTo>
                <a:lnTo>
                  <a:pt x="657595" y="466681"/>
                </a:lnTo>
                <a:lnTo>
                  <a:pt x="848510" y="466681"/>
                </a:lnTo>
                <a:lnTo>
                  <a:pt x="424255" y="848510"/>
                </a:lnTo>
                <a:lnTo>
                  <a:pt x="0" y="46668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635" tIns="45720" rIns="236635" bIns="25572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3600" kern="1200"/>
          </a:p>
        </p:txBody>
      </p:sp>
      <p:sp>
        <p:nvSpPr>
          <p:cNvPr id="8" name="Dowolny kształt 7"/>
          <p:cNvSpPr/>
          <p:nvPr/>
        </p:nvSpPr>
        <p:spPr>
          <a:xfrm>
            <a:off x="10363600" y="3989556"/>
            <a:ext cx="848510" cy="848510"/>
          </a:xfrm>
          <a:custGeom>
            <a:avLst/>
            <a:gdLst>
              <a:gd name="connsiteX0" fmla="*/ 0 w 848510"/>
              <a:gd name="connsiteY0" fmla="*/ 466681 h 848510"/>
              <a:gd name="connsiteX1" fmla="*/ 190915 w 848510"/>
              <a:gd name="connsiteY1" fmla="*/ 466681 h 848510"/>
              <a:gd name="connsiteX2" fmla="*/ 190915 w 848510"/>
              <a:gd name="connsiteY2" fmla="*/ 0 h 848510"/>
              <a:gd name="connsiteX3" fmla="*/ 657595 w 848510"/>
              <a:gd name="connsiteY3" fmla="*/ 0 h 848510"/>
              <a:gd name="connsiteX4" fmla="*/ 657595 w 848510"/>
              <a:gd name="connsiteY4" fmla="*/ 466681 h 848510"/>
              <a:gd name="connsiteX5" fmla="*/ 848510 w 848510"/>
              <a:gd name="connsiteY5" fmla="*/ 466681 h 848510"/>
              <a:gd name="connsiteX6" fmla="*/ 424255 w 848510"/>
              <a:gd name="connsiteY6" fmla="*/ 848510 h 848510"/>
              <a:gd name="connsiteX7" fmla="*/ 0 w 848510"/>
              <a:gd name="connsiteY7" fmla="*/ 466681 h 84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510" h="848510">
                <a:moveTo>
                  <a:pt x="0" y="466681"/>
                </a:moveTo>
                <a:lnTo>
                  <a:pt x="190915" y="466681"/>
                </a:lnTo>
                <a:lnTo>
                  <a:pt x="190915" y="0"/>
                </a:lnTo>
                <a:lnTo>
                  <a:pt x="657595" y="0"/>
                </a:lnTo>
                <a:lnTo>
                  <a:pt x="657595" y="466681"/>
                </a:lnTo>
                <a:lnTo>
                  <a:pt x="848510" y="466681"/>
                </a:lnTo>
                <a:lnTo>
                  <a:pt x="424255" y="848510"/>
                </a:lnTo>
                <a:lnTo>
                  <a:pt x="0" y="46668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fillRef>
          <a:effectRef idx="2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635" tIns="45720" rIns="236635" bIns="25572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3600" kern="1200"/>
          </a:p>
        </p:txBody>
      </p:sp>
    </p:spTree>
    <p:extLst>
      <p:ext uri="{BB962C8B-B14F-4D97-AF65-F5344CB8AC3E}">
        <p14:creationId xmlns:p14="http://schemas.microsoft.com/office/powerpoint/2010/main" val="19143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3E190A-B83A-4F29-ACB7-21094924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830" y="1"/>
            <a:ext cx="9798170" cy="750498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latin typeface="Arial Black" panose="020B0A04020102020204" pitchFamily="34" charset="0"/>
              </a:rPr>
              <a:t>Wniosek pracodawcy o przyznanie środków z KFS na kształcenie ustawiczne pracowników i pracodawcy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D6D4FEC-F269-4B56-B14B-B1199ADE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174" y="1190445"/>
            <a:ext cx="10092905" cy="51565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l-PL" sz="2000" b="1" dirty="0"/>
              <a:t>Dane </a:t>
            </a:r>
            <a:r>
              <a:rPr lang="pl-PL" sz="2000" b="1" dirty="0" smtClean="0"/>
              <a:t>pracodawcy</a:t>
            </a:r>
            <a:endParaRPr lang="pl-PL" sz="2000" b="1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 rotWithShape="1">
          <a:blip r:embed="rId3"/>
          <a:srcRect l="10308" t="15388" r="50821" b="15230"/>
          <a:stretch/>
        </p:blipFill>
        <p:spPr bwMode="auto">
          <a:xfrm>
            <a:off x="2112272" y="1584756"/>
            <a:ext cx="4633583" cy="4898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4"/>
          <a:srcRect l="51943" t="19106" r="8527" b="62930"/>
          <a:stretch/>
        </p:blipFill>
        <p:spPr bwMode="auto">
          <a:xfrm>
            <a:off x="7742207" y="1584756"/>
            <a:ext cx="3597215" cy="1577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a 8"/>
          <p:cNvSpPr/>
          <p:nvPr/>
        </p:nvSpPr>
        <p:spPr>
          <a:xfrm>
            <a:off x="2112272" y="4951562"/>
            <a:ext cx="2691442" cy="396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894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6052" y="1112808"/>
            <a:ext cx="9507747" cy="577880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latin typeface="+mn-lt"/>
              </a:rPr>
              <a:t>II. Informacje dotyczące działań do sfinansowania</a:t>
            </a:r>
            <a:endParaRPr lang="pl-PL" sz="2000" b="1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t="19562" r="25836" b="7797"/>
          <a:stretch/>
        </p:blipFill>
        <p:spPr bwMode="auto">
          <a:xfrm>
            <a:off x="2410111" y="1828381"/>
            <a:ext cx="4456515" cy="4727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/>
          <p:cNvPicPr/>
          <p:nvPr/>
        </p:nvPicPr>
        <p:blipFill rotWithShape="1">
          <a:blip r:embed="rId4"/>
          <a:srcRect l="10528" t="21509" r="51212" b="7680"/>
          <a:stretch/>
        </p:blipFill>
        <p:spPr bwMode="auto">
          <a:xfrm>
            <a:off x="7269194" y="1682152"/>
            <a:ext cx="4678392" cy="495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ipsa 7"/>
          <p:cNvSpPr/>
          <p:nvPr/>
        </p:nvSpPr>
        <p:spPr>
          <a:xfrm>
            <a:off x="9894498" y="2583611"/>
            <a:ext cx="2398144" cy="992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4871049" y="2412520"/>
            <a:ext cx="2398144" cy="992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547668" y="17101"/>
            <a:ext cx="964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rial Black" panose="020B0A04020102020204" pitchFamily="34" charset="0"/>
              </a:rPr>
              <a:t>Wniosek pracodawcy o przyznanie środków z KFS na kształcenie ustawiczne pracowników i pracodawcy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4010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3"/>
          <a:srcRect l="21526" t="23464" r="20886" b="11452"/>
          <a:stretch/>
        </p:blipFill>
        <p:spPr bwMode="auto">
          <a:xfrm>
            <a:off x="1915065" y="1242205"/>
            <a:ext cx="10092907" cy="5236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a 4"/>
          <p:cNvSpPr/>
          <p:nvPr/>
        </p:nvSpPr>
        <p:spPr>
          <a:xfrm>
            <a:off x="6625087" y="2035834"/>
            <a:ext cx="966158" cy="1526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547668" y="17101"/>
            <a:ext cx="964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rial Black" panose="020B0A04020102020204" pitchFamily="34" charset="0"/>
              </a:rPr>
              <a:t>Wniosek pracodawcy o przyznanie środków z KFS na kształcenie ustawiczne pracowników i pracodawcy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55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657" y="1055238"/>
            <a:ext cx="9637143" cy="842573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latin typeface="+mn-lt"/>
              </a:rPr>
              <a:t>III. Całkowita wartość planowanych działań</a:t>
            </a:r>
            <a:endParaRPr lang="pl-PL" sz="2000" b="1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3"/>
          <a:srcRect l="10623" t="21788" r="51841" b="28970"/>
          <a:stretch/>
        </p:blipFill>
        <p:spPr bwMode="auto">
          <a:xfrm>
            <a:off x="3009603" y="1871932"/>
            <a:ext cx="5896748" cy="4623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547668" y="17101"/>
            <a:ext cx="964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rial Black" panose="020B0A04020102020204" pitchFamily="34" charset="0"/>
              </a:rPr>
              <a:t>Wniosek pracodawcy o przyznanie środków z KFS na kształcenie ustawiczne pracowników i pracodawcy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4553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0776" y="1035170"/>
            <a:ext cx="9663023" cy="655518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latin typeface="+mn-lt"/>
              </a:rPr>
              <a:t>IV. Uzasadnienie potrzeby odbycia kształcenia ustawicznego</a:t>
            </a:r>
            <a:endParaRPr lang="pl-PL" sz="2000" b="1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t="21286" r="50297" b="58493"/>
          <a:stretch/>
        </p:blipFill>
        <p:spPr bwMode="auto">
          <a:xfrm>
            <a:off x="2665562" y="2697212"/>
            <a:ext cx="6909759" cy="280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2731698" y="2416833"/>
            <a:ext cx="6722854" cy="2344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547668" y="17101"/>
            <a:ext cx="964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rial Black" panose="020B0A04020102020204" pitchFamily="34" charset="0"/>
              </a:rPr>
              <a:t>Wniosek pracodawcy o przyznanie środków z KFS na kształcenie ustawiczne pracowników i pracodawcy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468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3754" y="1037880"/>
            <a:ext cx="8228162" cy="652898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latin typeface="+mn-lt"/>
              </a:rPr>
              <a:t>V. Uzasadnienie wyboru realizatora usługi</a:t>
            </a:r>
            <a:endParaRPr lang="pl-PL" sz="2000" b="1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2" t="19303" r="9484" b="11112"/>
          <a:stretch/>
        </p:blipFill>
        <p:spPr bwMode="auto">
          <a:xfrm>
            <a:off x="3243532" y="2061713"/>
            <a:ext cx="6167887" cy="460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3395931" y="1932316"/>
            <a:ext cx="4393722" cy="1026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547668" y="17101"/>
            <a:ext cx="964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rial Black" panose="020B0A04020102020204" pitchFamily="34" charset="0"/>
              </a:rPr>
              <a:t>Wniosek pracodawcy o przyznanie środków z KFS na kształcenie ustawiczne pracowników i pracodawcy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094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1063865"/>
            <a:ext cx="10515600" cy="894331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latin typeface="+mn-lt"/>
              </a:rPr>
              <a:t>VI. Informacja o planach dotyczących dalszego zatrudnienia osób, które będą objęte kształceniem ustawicznym finansowanym ze środków KFS</a:t>
            </a:r>
            <a:endParaRPr lang="pl-PL" sz="2000" b="1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18510" r="50632" b="55123"/>
          <a:stretch/>
        </p:blipFill>
        <p:spPr bwMode="auto">
          <a:xfrm>
            <a:off x="2547668" y="2311881"/>
            <a:ext cx="7697486" cy="28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2547668" y="2527539"/>
            <a:ext cx="7637254" cy="1026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547668" y="17101"/>
            <a:ext cx="964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rial Black" panose="020B0A04020102020204" pitchFamily="34" charset="0"/>
              </a:rPr>
              <a:t>Wniosek pracodawcy o przyznanie środków z KFS na kształcenie ustawiczne pracowników i pracodawcy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7971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3419" y="0"/>
            <a:ext cx="9638581" cy="690113"/>
          </a:xfrm>
        </p:spPr>
        <p:txBody>
          <a:bodyPr>
            <a:normAutofit/>
          </a:bodyPr>
          <a:lstStyle/>
          <a:p>
            <a:pPr algn="ctr">
              <a:tabLst>
                <a:tab pos="3140075" algn="l"/>
              </a:tabLst>
            </a:pPr>
            <a:r>
              <a:rPr lang="pl-PL" sz="2800" b="1" dirty="0" smtClean="0">
                <a:latin typeface="Arial Black" panose="020B0A04020102020204" pitchFamily="34" charset="0"/>
              </a:rPr>
              <a:t>Załączniki do wniosku</a:t>
            </a:r>
            <a:endParaRPr lang="pl-PL" sz="2800" b="1" dirty="0">
              <a:latin typeface="Arial Black" panose="020B0A040201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838200" y="1500996"/>
            <a:ext cx="5181600" cy="4675967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Informacja o pomocy publicznej de minimis</a:t>
            </a:r>
          </a:p>
          <a:p>
            <a:endParaRPr lang="pl-PL" sz="2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172200" y="1457864"/>
            <a:ext cx="5181600" cy="4719099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Formularz informacji przedstawianych przy ubieganiu się o pomoc de minimis</a:t>
            </a:r>
            <a:endParaRPr lang="pl-PL" sz="2000" b="1" dirty="0"/>
          </a:p>
        </p:txBody>
      </p:sp>
      <p:pic>
        <p:nvPicPr>
          <p:cNvPr id="6" name="Obraz 5"/>
          <p:cNvPicPr/>
          <p:nvPr/>
        </p:nvPicPr>
        <p:blipFill rotWithShape="1">
          <a:blip r:embed="rId3"/>
          <a:srcRect l="17959" t="19360" r="51291" b="7331"/>
          <a:stretch/>
        </p:blipFill>
        <p:spPr bwMode="auto">
          <a:xfrm>
            <a:off x="1183005" y="1827224"/>
            <a:ext cx="3992844" cy="4815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ipsa 6"/>
          <p:cNvSpPr/>
          <p:nvPr/>
        </p:nvSpPr>
        <p:spPr>
          <a:xfrm>
            <a:off x="1276708" y="6064370"/>
            <a:ext cx="3899141" cy="577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/>
          <p:nvPr/>
        </p:nvPicPr>
        <p:blipFill rotWithShape="1">
          <a:blip r:embed="rId4"/>
          <a:srcRect l="32714" t="12500" r="33775" b="11250"/>
          <a:stretch/>
        </p:blipFill>
        <p:spPr bwMode="auto">
          <a:xfrm>
            <a:off x="7191795" y="2229927"/>
            <a:ext cx="3341058" cy="4412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367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A1B4BE-DEAA-4437-A821-D7C8EE3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046" y="0"/>
            <a:ext cx="9629954" cy="724619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Co to jest KFS?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D3681D-2160-45AE-9407-80ADB8B3D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6" y="1951348"/>
            <a:ext cx="7965649" cy="430805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sz="2400" i="1" dirty="0" smtClean="0"/>
              <a:t>jest to instrument </a:t>
            </a:r>
            <a:r>
              <a:rPr lang="pl-PL" sz="2400" i="1" dirty="0"/>
              <a:t>rynku </a:t>
            </a:r>
            <a:r>
              <a:rPr lang="pl-PL" sz="2400" i="1" dirty="0" smtClean="0"/>
              <a:t>pracy czyli narzędzie wspierające kształcenie ustawiczne pracodawców i pracowników;</a:t>
            </a:r>
            <a:endParaRPr lang="pl-PL" sz="2400" i="1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sz="2400" i="1" dirty="0"/>
              <a:t>z</a:t>
            </a:r>
            <a:r>
              <a:rPr lang="pl-PL" sz="2400" i="1" dirty="0" smtClean="0"/>
              <a:t>ostał wprowadzony </a:t>
            </a:r>
            <a:r>
              <a:rPr lang="pl-PL" sz="2400" i="1" dirty="0"/>
              <a:t>w 2014 roku nowelizacją </a:t>
            </a:r>
            <a:r>
              <a:rPr lang="pl-PL" sz="2400" b="1" i="1" u="sng" dirty="0"/>
              <a:t>ustawy </a:t>
            </a:r>
            <a:r>
              <a:rPr lang="pl-PL" sz="2400" b="1" i="1" u="sng" dirty="0" smtClean="0"/>
              <a:t/>
            </a:r>
            <a:br>
              <a:rPr lang="pl-PL" sz="2400" b="1" i="1" u="sng" dirty="0" smtClean="0"/>
            </a:br>
            <a:r>
              <a:rPr lang="pl-PL" sz="2400" b="1" i="1" u="sng" dirty="0" smtClean="0"/>
              <a:t>o </a:t>
            </a:r>
            <a:r>
              <a:rPr lang="pl-PL" sz="2400" b="1" i="1" u="sng" dirty="0"/>
              <a:t>promocji zatrudnienia i instytucjach rynku </a:t>
            </a:r>
            <a:r>
              <a:rPr lang="pl-PL" sz="2400" b="1" i="1" u="sng" dirty="0" smtClean="0"/>
              <a:t>pracy;</a:t>
            </a:r>
            <a:endParaRPr lang="pl-PL" sz="2400" b="1" i="1" u="sng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sz="2400" i="1" dirty="0" smtClean="0">
                <a:solidFill>
                  <a:prstClr val="black"/>
                </a:solidFill>
              </a:rPr>
              <a:t>finansowany jest z części składek odprowadzanych przez pracodawców na </a:t>
            </a:r>
            <a:r>
              <a:rPr lang="pl-PL" sz="2400" b="1" i="1" u="sng" dirty="0" smtClean="0">
                <a:solidFill>
                  <a:prstClr val="black"/>
                </a:solidFill>
              </a:rPr>
              <a:t>Fundusz Pracy.</a:t>
            </a:r>
            <a:endParaRPr lang="pl-PL" b="1" i="1" u="sng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xmlns="" id="{5318881D-9BF3-4A09-83B8-D9A10A7AE773}"/>
              </a:ext>
            </a:extLst>
          </p:cNvPr>
          <p:cNvSpPr/>
          <p:nvPr/>
        </p:nvSpPr>
        <p:spPr>
          <a:xfrm>
            <a:off x="9172279" y="2038132"/>
            <a:ext cx="2516957" cy="1343422"/>
          </a:xfrm>
          <a:prstGeom prst="roundRect">
            <a:avLst/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u="sng" dirty="0">
                <a:solidFill>
                  <a:schemeClr val="tx1"/>
                </a:solidFill>
              </a:rPr>
              <a:t>KSZTAŁCENIE </a:t>
            </a:r>
            <a:r>
              <a:rPr lang="pl-PL" sz="1400" b="1" u="sng" dirty="0" smtClean="0">
                <a:solidFill>
                  <a:schemeClr val="tx1"/>
                </a:solidFill>
              </a:rPr>
              <a:t>USTAWICZNE:  </a:t>
            </a:r>
            <a:r>
              <a:rPr lang="pl-PL" sz="1400" b="1" dirty="0">
                <a:solidFill>
                  <a:schemeClr val="tx1"/>
                </a:solidFill>
              </a:rPr>
              <a:t>odnawianie, rozwijanie 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i doskonalenie kwalifikacji ogólnych i zawodowych przez całe życie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xmlns="" id="{2C1E462E-82FE-4FEA-A0B6-6158109448FB}"/>
              </a:ext>
            </a:extLst>
          </p:cNvPr>
          <p:cNvSpPr/>
          <p:nvPr/>
        </p:nvSpPr>
        <p:spPr>
          <a:xfrm>
            <a:off x="9153426" y="3605841"/>
            <a:ext cx="2535810" cy="1343943"/>
          </a:xfrm>
          <a:prstGeom prst="roundRect">
            <a:avLst/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u="sng" dirty="0">
                <a:solidFill>
                  <a:schemeClr val="tx1"/>
                </a:solidFill>
              </a:rPr>
              <a:t>FUNDUSZ </a:t>
            </a:r>
            <a:r>
              <a:rPr lang="pl-PL" sz="1400" b="1" u="sng" dirty="0" smtClean="0">
                <a:solidFill>
                  <a:schemeClr val="tx1"/>
                </a:solidFill>
              </a:rPr>
              <a:t>PRACY:  </a:t>
            </a:r>
            <a:br>
              <a:rPr lang="pl-PL" sz="1400" b="1" u="sng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państwowy </a:t>
            </a:r>
            <a:r>
              <a:rPr lang="pl-PL" sz="1400" b="1" dirty="0">
                <a:solidFill>
                  <a:schemeClr val="tx1"/>
                </a:solidFill>
              </a:rPr>
              <a:t>fundusz celowy, którego dysponentem jest </a:t>
            </a:r>
            <a:r>
              <a:rPr lang="pl-PL" sz="1400" b="1" dirty="0" smtClean="0">
                <a:solidFill>
                  <a:schemeClr val="tx1"/>
                </a:solidFill>
              </a:rPr>
              <a:t>Minister Rodziny  </a:t>
            </a:r>
            <a:r>
              <a:rPr lang="pl-PL" sz="1400" b="1" dirty="0">
                <a:solidFill>
                  <a:schemeClr val="tx1"/>
                </a:solidFill>
              </a:rPr>
              <a:t>Pracy </a:t>
            </a:r>
            <a:r>
              <a:rPr lang="pl-PL" sz="1400" b="1" dirty="0" smtClean="0">
                <a:solidFill>
                  <a:schemeClr val="tx1"/>
                </a:solidFill>
              </a:rPr>
              <a:t/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i </a:t>
            </a:r>
            <a:r>
              <a:rPr lang="pl-PL" sz="1400" b="1" dirty="0">
                <a:solidFill>
                  <a:schemeClr val="tx1"/>
                </a:solidFill>
              </a:rPr>
              <a:t>Polityki Społecznej</a:t>
            </a:r>
          </a:p>
        </p:txBody>
      </p:sp>
    </p:spTree>
    <p:extLst>
      <p:ext uri="{BB962C8B-B14F-4D97-AF65-F5344CB8AC3E}">
        <p14:creationId xmlns:p14="http://schemas.microsoft.com/office/powerpoint/2010/main" val="31951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 rotWithShape="1">
          <a:blip r:embed="rId3"/>
          <a:srcRect l="17276" t="14987" r="16437" b="5897"/>
          <a:stretch/>
        </p:blipFill>
        <p:spPr bwMode="auto">
          <a:xfrm>
            <a:off x="1892062" y="1069675"/>
            <a:ext cx="9575320" cy="5167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553419" y="0"/>
            <a:ext cx="9638581" cy="6901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140075" algn="l"/>
              </a:tabLst>
            </a:pPr>
            <a:r>
              <a:rPr lang="pl-PL" sz="2800" b="1" smtClean="0">
                <a:latin typeface="Arial Black" panose="020B0A04020102020204" pitchFamily="34" charset="0"/>
              </a:rPr>
              <a:t>Załączniki do wniosku</a:t>
            </a:r>
            <a:endParaRPr lang="pl-PL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 rotWithShape="1">
          <a:blip r:embed="rId3"/>
          <a:srcRect l="4008" t="15479" r="66436" b="7862"/>
          <a:stretch/>
        </p:blipFill>
        <p:spPr bwMode="auto">
          <a:xfrm>
            <a:off x="4597880" y="1130060"/>
            <a:ext cx="4459856" cy="5419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2622430" y="0"/>
            <a:ext cx="9569570" cy="6966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140075" algn="l"/>
              </a:tabLst>
            </a:pPr>
            <a:r>
              <a:rPr lang="pl-PL" sz="2800" b="1" dirty="0" smtClean="0">
                <a:latin typeface="Arial Black" panose="020B0A04020102020204" pitchFamily="34" charset="0"/>
              </a:rPr>
              <a:t>Załączniki do wniosku</a:t>
            </a:r>
            <a:endParaRPr lang="pl-PL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 rotWithShape="1">
          <a:blip r:embed="rId3"/>
          <a:srcRect l="21257" t="19693" r="22455" b="14307"/>
          <a:stretch/>
        </p:blipFill>
        <p:spPr bwMode="auto">
          <a:xfrm>
            <a:off x="2424021" y="1181819"/>
            <a:ext cx="9083615" cy="5068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lipsa 3"/>
          <p:cNvSpPr/>
          <p:nvPr/>
        </p:nvSpPr>
        <p:spPr>
          <a:xfrm>
            <a:off x="6965828" y="2419709"/>
            <a:ext cx="3899141" cy="577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553418" y="0"/>
            <a:ext cx="9638581" cy="7246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140075" algn="l"/>
              </a:tabLst>
            </a:pPr>
            <a:r>
              <a:rPr lang="pl-PL" sz="2800" b="1" dirty="0" smtClean="0">
                <a:latin typeface="Arial Black" panose="020B0A04020102020204" pitchFamily="34" charset="0"/>
              </a:rPr>
              <a:t>Załączniki do wniosku</a:t>
            </a:r>
            <a:endParaRPr lang="pl-PL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0672" y="89081"/>
            <a:ext cx="9621328" cy="61828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Arial Black" panose="020B0A04020102020204" pitchFamily="34" charset="0"/>
              </a:rPr>
              <a:t>Oraz</a:t>
            </a:r>
            <a:r>
              <a:rPr lang="pl-PL" b="1" dirty="0" smtClean="0"/>
              <a:t>….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Kopia dokumentu potwierdzającego oznaczenie formy prawnej prowadzonej działalności w przypadku braku wpisu do KRS lub </a:t>
            </a:r>
            <a:r>
              <a:rPr lang="pl-PL" sz="2400" dirty="0" err="1" smtClean="0"/>
              <a:t>CEiDG</a:t>
            </a:r>
            <a:r>
              <a:rPr lang="pl-PL" sz="2400" dirty="0" smtClean="0"/>
              <a:t>;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 smtClean="0"/>
              <a:t>Wzór dokumentu wystawianego przez realizatora usługi potwierdzającego kompetencje nabyte przez uczestników kształcenia;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 smtClean="0"/>
              <a:t>Certyfikaty jakości usług posiadane przez realizatora;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 smtClean="0"/>
              <a:t>Dokument potwierdzający uprawnienie realizatora do prowadzenia pozaszkolnych form edukacji.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87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986891"/>
            <a:ext cx="12192000" cy="1998513"/>
          </a:xfrm>
        </p:spPr>
        <p:txBody>
          <a:bodyPr/>
          <a:lstStyle/>
          <a:p>
            <a:pPr algn="ctr"/>
            <a:r>
              <a:rPr lang="pl-PL" b="1" u="sng" dirty="0" smtClean="0">
                <a:latin typeface="Arial Black" panose="020B0A04020102020204" pitchFamily="34" charset="0"/>
              </a:rPr>
              <a:t>Zapraszamy do współpracy</a:t>
            </a:r>
            <a:endParaRPr lang="pl-PL" b="1" u="sng" dirty="0"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95" y="4043901"/>
            <a:ext cx="3230593" cy="15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199396-F8EB-414E-8E84-55BAF313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045" y="0"/>
            <a:ext cx="9629955" cy="72462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Cel utworzenia KFS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DA04624-B2FC-4D4E-8759-571AF908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6603"/>
            <a:ext cx="10515600" cy="40203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i="1" dirty="0"/>
              <a:t>zapobieganie utracie zatrudnienia przez osoby pracujące z powodu kompetencji nieadekwatnych do wymagań dynamicznie zmieniającej się </a:t>
            </a:r>
            <a:r>
              <a:rPr lang="pl-PL" i="1" dirty="0" smtClean="0"/>
              <a:t>gospodarki;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pl-PL" i="1" dirty="0"/>
          </a:p>
          <a:p>
            <a:pPr marL="0" indent="0">
              <a:lnSpc>
                <a:spcPct val="150000"/>
              </a:lnSpc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4559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24529C-09FF-4344-B791-D2E2C48B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045" y="1"/>
            <a:ext cx="9629955" cy="707365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Kto może skorzystać ze środków KFS?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508C4EC-2E9F-4E65-A8E2-9777870F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657"/>
            <a:ext cx="10515600" cy="5141342"/>
          </a:xfrm>
        </p:spPr>
        <p:txBody>
          <a:bodyPr>
            <a:normAutofit/>
          </a:bodyPr>
          <a:lstStyle/>
          <a:p>
            <a:r>
              <a:rPr lang="pl-PL" sz="2000" i="1" dirty="0"/>
              <a:t>wszystkie podmioty definiowane jako </a:t>
            </a:r>
            <a:r>
              <a:rPr lang="pl-PL" sz="2000" b="1" i="1" u="sng" dirty="0"/>
              <a:t>PRACODAWCY</a:t>
            </a:r>
            <a:r>
              <a:rPr lang="pl-PL" sz="2000" b="1" i="1" dirty="0"/>
              <a:t> </a:t>
            </a:r>
            <a:r>
              <a:rPr lang="pl-PL" sz="2000" i="1" dirty="0"/>
              <a:t>którzy zamierzają zainwestować </a:t>
            </a:r>
            <a:r>
              <a:rPr lang="pl-PL" sz="2000" i="1" dirty="0" smtClean="0"/>
              <a:t/>
            </a:r>
            <a:br>
              <a:rPr lang="pl-PL" sz="2000" i="1" dirty="0" smtClean="0"/>
            </a:br>
            <a:r>
              <a:rPr lang="pl-PL" sz="2000" i="1" dirty="0" smtClean="0"/>
              <a:t>w </a:t>
            </a:r>
            <a:r>
              <a:rPr lang="pl-PL" sz="2000" i="1" dirty="0"/>
              <a:t>podnoszenie </a:t>
            </a:r>
            <a:r>
              <a:rPr lang="pl-PL" sz="2000" i="1" u="sng" dirty="0"/>
              <a:t>swoich własnych kompetencji </a:t>
            </a:r>
            <a:r>
              <a:rPr lang="pl-PL" sz="2000" i="1" dirty="0"/>
              <a:t>lub </a:t>
            </a:r>
            <a:r>
              <a:rPr lang="pl-PL" sz="2000" i="1" u="sng" dirty="0"/>
              <a:t>kompetencji zatrudnionych </a:t>
            </a:r>
            <a:r>
              <a:rPr lang="pl-PL" sz="2000" b="1" i="1" u="sng" dirty="0" smtClean="0"/>
              <a:t>PRACOWNIKÓW;</a:t>
            </a:r>
            <a:endParaRPr lang="pl-PL" sz="2000" b="1" i="1" u="sng" dirty="0"/>
          </a:p>
          <a:p>
            <a:pPr marL="0" indent="0">
              <a:buNone/>
            </a:pPr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r>
              <a:rPr lang="pl-PL" sz="2000" i="1" dirty="0"/>
              <a:t>nie ma znaczenia rodzaj umowy o pracę oraz wymiar </a:t>
            </a:r>
            <a:r>
              <a:rPr lang="pl-PL" sz="2000" i="1" dirty="0" smtClean="0"/>
              <a:t>etatu pracownika mającego skorzystać </a:t>
            </a:r>
            <a:br>
              <a:rPr lang="pl-PL" sz="2000" i="1" dirty="0" smtClean="0"/>
            </a:br>
            <a:r>
              <a:rPr lang="pl-PL" sz="2000" i="1" dirty="0" smtClean="0"/>
              <a:t>z działań finansowanych ze środków KFS;</a:t>
            </a:r>
            <a:endParaRPr lang="pl-PL" sz="2000" i="1" dirty="0"/>
          </a:p>
          <a:p>
            <a:r>
              <a:rPr lang="pl-PL" sz="2000" i="1" dirty="0"/>
              <a:t>p</a:t>
            </a:r>
            <a:r>
              <a:rPr lang="pl-PL" sz="2000" i="1" dirty="0" smtClean="0"/>
              <a:t>racownik </a:t>
            </a:r>
            <a:r>
              <a:rPr lang="pl-PL" sz="2000" i="1" dirty="0"/>
              <a:t>musi być </a:t>
            </a:r>
            <a:r>
              <a:rPr lang="pl-PL" sz="2000" i="1" dirty="0" smtClean="0"/>
              <a:t>jednak zatrudniony </a:t>
            </a:r>
            <a:r>
              <a:rPr lang="pl-PL" sz="2000" b="1" u="sng" dirty="0"/>
              <a:t>co najmniej na czas trwania kształcenia </a:t>
            </a:r>
            <a:r>
              <a:rPr lang="pl-PL" sz="2000" b="1" u="sng" dirty="0" smtClean="0"/>
              <a:t>ustawicznego.</a:t>
            </a:r>
            <a:endParaRPr lang="pl-PL" sz="2000" b="1" u="sng" dirty="0"/>
          </a:p>
        </p:txBody>
      </p:sp>
      <p:sp>
        <p:nvSpPr>
          <p:cNvPr id="4" name="Schemat blokowy: proces alternatywny 3">
            <a:extLst>
              <a:ext uri="{FF2B5EF4-FFF2-40B4-BE49-F238E27FC236}">
                <a16:creationId xmlns:a16="http://schemas.microsoft.com/office/drawing/2014/main" xmlns="" id="{E7239F58-6DC3-4E09-8760-B12E3B83FC21}"/>
              </a:ext>
            </a:extLst>
          </p:cNvPr>
          <p:cNvSpPr/>
          <p:nvPr/>
        </p:nvSpPr>
        <p:spPr>
          <a:xfrm>
            <a:off x="1173638" y="2747611"/>
            <a:ext cx="4075522" cy="2180333"/>
          </a:xfrm>
          <a:prstGeom prst="flowChartAlternateProcess">
            <a:avLst/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solidFill>
                  <a:schemeClr val="tx1"/>
                </a:solidFill>
              </a:rPr>
              <a:t>PRACODAWCA</a:t>
            </a:r>
          </a:p>
          <a:p>
            <a:pPr algn="ctr"/>
            <a:r>
              <a:rPr lang="pl-PL" i="1" dirty="0">
                <a:solidFill>
                  <a:schemeClr val="tx1"/>
                </a:solidFill>
              </a:rPr>
              <a:t>w rozumieniu art. 2 ust. 1 pkt 25 ustawy o promocji zatrudnienia… </a:t>
            </a:r>
            <a:r>
              <a:rPr lang="pl-PL" b="1" dirty="0">
                <a:solidFill>
                  <a:schemeClr val="tx1"/>
                </a:solidFill>
              </a:rPr>
              <a:t>każda jednostka organizacyjna, chociażby nie posiadała osobowości prawnej, a także osoba fizyczna, </a:t>
            </a:r>
            <a:r>
              <a:rPr lang="pl-PL" b="1" u="sng" dirty="0">
                <a:solidFill>
                  <a:schemeClr val="tx1"/>
                </a:solidFill>
              </a:rPr>
              <a:t>jeżeli zatrudnia co najmniej jednego pracownika</a:t>
            </a:r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xmlns="" id="{8A56476C-6C5B-48DB-84C6-78106FCA61F4}"/>
              </a:ext>
            </a:extLst>
          </p:cNvPr>
          <p:cNvSpPr/>
          <p:nvPr/>
        </p:nvSpPr>
        <p:spPr>
          <a:xfrm>
            <a:off x="2906599" y="2363037"/>
            <a:ext cx="609600" cy="317770"/>
          </a:xfrm>
          <a:prstGeom prst="downArrow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chemat blokowy: proces alternatywny 5">
            <a:extLst>
              <a:ext uri="{FF2B5EF4-FFF2-40B4-BE49-F238E27FC236}">
                <a16:creationId xmlns:a16="http://schemas.microsoft.com/office/drawing/2014/main" xmlns="" id="{68A7960D-CAC6-4FA5-957B-22B35A803781}"/>
              </a:ext>
            </a:extLst>
          </p:cNvPr>
          <p:cNvSpPr/>
          <p:nvPr/>
        </p:nvSpPr>
        <p:spPr>
          <a:xfrm>
            <a:off x="6942841" y="2747611"/>
            <a:ext cx="4075522" cy="2180333"/>
          </a:xfrm>
          <a:prstGeom prst="flowChartAlternateProcess">
            <a:avLst/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solidFill>
                  <a:schemeClr val="tx1"/>
                </a:solidFill>
              </a:rPr>
              <a:t>PRACOWNIK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osoba zatrudniona na podstawie umowy o pracę, wyboru, mianowania lub spółdzielczej umowy o pracę</a:t>
            </a: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xmlns="" id="{3495FA3B-AF68-42A0-A08F-A0F6D61CDA47}"/>
              </a:ext>
            </a:extLst>
          </p:cNvPr>
          <p:cNvSpPr/>
          <p:nvPr/>
        </p:nvSpPr>
        <p:spPr>
          <a:xfrm>
            <a:off x="8675802" y="2366046"/>
            <a:ext cx="609600" cy="317770"/>
          </a:xfrm>
          <a:prstGeom prst="downArrow">
            <a:avLst/>
          </a:prstGeom>
          <a:solidFill>
            <a:schemeClr val="accent6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9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2D5A06-A909-4162-8F4C-BFD8D1F1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780" y="0"/>
            <a:ext cx="9716219" cy="724619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Działania podlegające finansowaniu ze środków KFS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582AA43-33A6-4038-A1F9-61965C025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7961" cy="4351338"/>
          </a:xfrm>
        </p:spPr>
        <p:txBody>
          <a:bodyPr>
            <a:normAutofit/>
          </a:bodyPr>
          <a:lstStyle/>
          <a:p>
            <a:r>
              <a:rPr lang="pl-PL" sz="2000" b="1" u="sng" dirty="0"/>
              <a:t>kursy i studia podyplomowe </a:t>
            </a:r>
            <a:r>
              <a:rPr lang="pl-PL" sz="2000" dirty="0"/>
              <a:t>realizowane z inicjatywy pracodawcy lub za jego </a:t>
            </a:r>
            <a:r>
              <a:rPr lang="pl-PL" sz="2000" dirty="0" smtClean="0"/>
              <a:t>zgodą;</a:t>
            </a:r>
            <a:endParaRPr lang="pl-PL" sz="2000" dirty="0"/>
          </a:p>
          <a:p>
            <a:r>
              <a:rPr lang="pl-PL" sz="2000" b="1" u="sng" dirty="0"/>
              <a:t>egzaminy</a:t>
            </a:r>
            <a:r>
              <a:rPr lang="pl-PL" sz="2000" dirty="0"/>
              <a:t> umożliwiające uzyskanie dyplomów potwierdzających nabycie umiejętności, kwalifikacji lub uprawnień </a:t>
            </a:r>
            <a:r>
              <a:rPr lang="pl-PL" sz="2000" dirty="0" smtClean="0"/>
              <a:t>zawodowych;</a:t>
            </a:r>
            <a:endParaRPr lang="pl-PL" sz="2000" dirty="0"/>
          </a:p>
          <a:p>
            <a:r>
              <a:rPr lang="pl-PL" sz="2000" b="1" u="sng" dirty="0"/>
              <a:t>badania lekarskie i psychologiczne </a:t>
            </a:r>
            <a:r>
              <a:rPr lang="pl-PL" sz="2000" dirty="0"/>
              <a:t>wymagane do podjęcia kształcenia lub pracy zawodowej po ukończonym </a:t>
            </a:r>
            <a:r>
              <a:rPr lang="pl-PL" sz="2000" dirty="0" smtClean="0"/>
              <a:t>szkoleniu;</a:t>
            </a:r>
            <a:endParaRPr lang="pl-PL" sz="2000" dirty="0"/>
          </a:p>
          <a:p>
            <a:r>
              <a:rPr lang="pl-PL" sz="2000" b="1" u="sng" dirty="0"/>
              <a:t>ubezpieczenie od następstw nieszczęśliwych wypadków </a:t>
            </a:r>
            <a:r>
              <a:rPr lang="pl-PL" sz="2000" dirty="0"/>
              <a:t>w związku z podjętym </a:t>
            </a:r>
            <a:r>
              <a:rPr lang="pl-PL" sz="2000" dirty="0" smtClean="0"/>
              <a:t>kształceniem;</a:t>
            </a:r>
            <a:endParaRPr lang="pl-PL" sz="2000" dirty="0"/>
          </a:p>
          <a:p>
            <a:r>
              <a:rPr lang="pl-PL" sz="2000" b="1" u="sng" dirty="0"/>
              <a:t>określenie potrzeb pracodawcy w zakresie kształcenia ustawicznego </a:t>
            </a:r>
            <a:r>
              <a:rPr lang="pl-PL" sz="2000" dirty="0"/>
              <a:t>w związku z ubieganiem się o sfinansowanie tego kształcenia ze środków </a:t>
            </a:r>
            <a:r>
              <a:rPr lang="pl-PL" sz="2000" dirty="0" smtClean="0"/>
              <a:t>KFS.</a:t>
            </a:r>
            <a:endParaRPr lang="pl-PL" sz="2000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xmlns="" id="{923EE199-CFBF-40C4-99C0-A011C81B2EE2}"/>
              </a:ext>
            </a:extLst>
          </p:cNvPr>
          <p:cNvSpPr/>
          <p:nvPr/>
        </p:nvSpPr>
        <p:spPr>
          <a:xfrm>
            <a:off x="8634953" y="1866508"/>
            <a:ext cx="2422688" cy="1800520"/>
          </a:xfrm>
          <a:prstGeom prst="roundRect">
            <a:avLst/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solidFill>
                  <a:schemeClr val="tx1"/>
                </a:solidFill>
              </a:rPr>
              <a:t>KURS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pozaszkolne zajęcia planowane i zrealizowane przez instytucję szkoleniową w określonym czasie według ustalonego programu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xmlns="" id="{F91B3139-3043-4EC7-BA7E-CA3398C4D265}"/>
              </a:ext>
            </a:extLst>
          </p:cNvPr>
          <p:cNvSpPr/>
          <p:nvPr/>
        </p:nvSpPr>
        <p:spPr>
          <a:xfrm>
            <a:off x="8634953" y="3842848"/>
            <a:ext cx="2318994" cy="1696825"/>
          </a:xfrm>
          <a:prstGeom prst="roundRect">
            <a:avLst/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u="sng" dirty="0">
                <a:solidFill>
                  <a:srgbClr val="FF0000"/>
                </a:solidFill>
              </a:rPr>
              <a:t>Wybór instytucji edukacyjnej prowadzącej kształcenie ustawiczne pozostaje po stronie pracodawcy</a:t>
            </a:r>
          </a:p>
        </p:txBody>
      </p:sp>
    </p:spTree>
    <p:extLst>
      <p:ext uri="{BB962C8B-B14F-4D97-AF65-F5344CB8AC3E}">
        <p14:creationId xmlns:p14="http://schemas.microsoft.com/office/powerpoint/2010/main" val="10236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345F71F5-312E-4EAD-A242-E2447307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954" y="0"/>
            <a:ext cx="9670045" cy="71599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Wysokość dofinansowania ze środków KFS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CBA75107-E4C1-4B2A-87E3-FD75E412C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681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MIKROPRZEDSIĘBIORSTWA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9F0E163D-EC84-445E-930C-7F5356F3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670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u="sng" dirty="0"/>
              <a:t>100% kosztów kształcenia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EB440593-66FB-4CE7-BAA7-1BFF6E384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sz="3200" dirty="0"/>
              <a:t>POZOSTALI</a:t>
            </a:r>
            <a:r>
              <a:rPr lang="pl-PL" dirty="0"/>
              <a:t> </a:t>
            </a:r>
            <a:r>
              <a:rPr lang="pl-PL" sz="3200" dirty="0"/>
              <a:t>PRZEDSIĘBIORCY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72A05664-2774-4BAB-B61E-769F28412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13160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u="sng" dirty="0"/>
              <a:t>80% kosztów kształcenia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xmlns="" id="{A3C88FD3-7561-4A87-A499-8470F0E9A550}"/>
              </a:ext>
            </a:extLst>
          </p:cNvPr>
          <p:cNvSpPr/>
          <p:nvPr/>
        </p:nvSpPr>
        <p:spPr>
          <a:xfrm>
            <a:off x="3120273" y="2505075"/>
            <a:ext cx="603315" cy="8239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xmlns="" id="{47030B57-378D-4BC7-A129-1890FE7D134C}"/>
              </a:ext>
            </a:extLst>
          </p:cNvPr>
          <p:cNvSpPr/>
          <p:nvPr/>
        </p:nvSpPr>
        <p:spPr>
          <a:xfrm>
            <a:off x="8433855" y="2505075"/>
            <a:ext cx="659877" cy="814387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306B14F8-607D-4157-B925-08EEFD1DF385}"/>
              </a:ext>
            </a:extLst>
          </p:cNvPr>
          <p:cNvSpPr txBox="1"/>
          <p:nvPr/>
        </p:nvSpPr>
        <p:spPr>
          <a:xfrm>
            <a:off x="839788" y="5536880"/>
            <a:ext cx="1087469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FF0000"/>
                </a:solidFill>
              </a:rPr>
              <a:t>Na jednego uczestnika w danym roku można przeznaczyć 300% przeciętnego wynagrodzenia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FF0000"/>
                </a:solidFill>
              </a:rPr>
              <a:t>Finansowanie kosztów kształcenia ustawicznego pracowników i pracodawców stanowi pomoc de minimis</a:t>
            </a:r>
          </a:p>
        </p:txBody>
      </p:sp>
      <p:sp>
        <p:nvSpPr>
          <p:cNvPr id="26" name="Dymek mowy: owalny 25">
            <a:extLst>
              <a:ext uri="{FF2B5EF4-FFF2-40B4-BE49-F238E27FC236}">
                <a16:creationId xmlns:a16="http://schemas.microsoft.com/office/drawing/2014/main" xmlns="" id="{4952DF0C-4EEA-4232-9A4C-0A2673BB6B63}"/>
              </a:ext>
            </a:extLst>
          </p:cNvPr>
          <p:cNvSpPr/>
          <p:nvPr/>
        </p:nvSpPr>
        <p:spPr>
          <a:xfrm>
            <a:off x="8433855" y="4016215"/>
            <a:ext cx="3077425" cy="1325563"/>
          </a:xfrm>
          <a:prstGeom prst="wedgeEllipseCallout">
            <a:avLst>
              <a:gd name="adj1" fmla="val -43283"/>
              <a:gd name="adj2" fmla="val 72464"/>
            </a:avLst>
          </a:prstGeo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Przeciętne wynagrodzenie w III kwartale 2019r. </a:t>
            </a:r>
            <a:r>
              <a:rPr lang="pl-PL" sz="2400" b="1" u="sng" dirty="0">
                <a:solidFill>
                  <a:srgbClr val="FF0000"/>
                </a:solidFill>
              </a:rPr>
              <a:t>4931,59 zł</a:t>
            </a:r>
            <a:endParaRPr lang="pl-PL" sz="1400" b="1" u="sng" dirty="0">
              <a:solidFill>
                <a:srgbClr val="FF0000"/>
              </a:solidFill>
            </a:endParaRPr>
          </a:p>
        </p:txBody>
      </p:sp>
      <p:sp>
        <p:nvSpPr>
          <p:cNvPr id="27" name="Dymek mowy: owalny 26">
            <a:extLst>
              <a:ext uri="{FF2B5EF4-FFF2-40B4-BE49-F238E27FC236}">
                <a16:creationId xmlns:a16="http://schemas.microsoft.com/office/drawing/2014/main" xmlns="" id="{8532EE1E-C7F7-4CE2-9334-57579BCC0A11}"/>
              </a:ext>
            </a:extLst>
          </p:cNvPr>
          <p:cNvSpPr/>
          <p:nvPr/>
        </p:nvSpPr>
        <p:spPr>
          <a:xfrm>
            <a:off x="713831" y="4286884"/>
            <a:ext cx="3616246" cy="1249996"/>
          </a:xfrm>
          <a:prstGeom prst="wedgeEllipseCallout">
            <a:avLst>
              <a:gd name="adj1" fmla="val 24459"/>
              <a:gd name="adj2" fmla="val -76781"/>
            </a:avLst>
          </a:prstGeo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MIKROPRZEDSIĘBIORCA</a:t>
            </a:r>
          </a:p>
          <a:p>
            <a:pPr algn="ctr"/>
            <a:r>
              <a:rPr lang="pl-PL" sz="1200" dirty="0"/>
              <a:t>Zatrudnia </a:t>
            </a:r>
            <a:r>
              <a:rPr lang="pl-PL" sz="1200" b="1" u="sng" dirty="0"/>
              <a:t>mniej niż 10 pracowników </a:t>
            </a:r>
            <a:r>
              <a:rPr lang="pl-PL" sz="1200" dirty="0"/>
              <a:t>a jego roczny obrót lub całkowity bilans roczny nie przekracza 2 mln EURO</a:t>
            </a:r>
          </a:p>
        </p:txBody>
      </p:sp>
    </p:spTree>
    <p:extLst>
      <p:ext uri="{BB962C8B-B14F-4D97-AF65-F5344CB8AC3E}">
        <p14:creationId xmlns:p14="http://schemas.microsoft.com/office/powerpoint/2010/main" val="16359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9" grpId="0" animBg="1"/>
      <p:bldP spid="11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2A39123A-1459-420F-A50E-194D1D7B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792" y="0"/>
            <a:ext cx="9647208" cy="7418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>
                <a:latin typeface="Arial Black" panose="020B0A04020102020204" pitchFamily="34" charset="0"/>
              </a:rPr>
              <a:t>Środki KFS wydatkowane przez </a:t>
            </a:r>
            <a:r>
              <a:rPr lang="pl-PL" sz="2400" b="1" dirty="0" smtClean="0">
                <a:latin typeface="Arial Black" panose="020B0A04020102020204" pitchFamily="34" charset="0"/>
              </a:rPr>
              <a:t>PUP w </a:t>
            </a:r>
            <a:r>
              <a:rPr lang="pl-PL" sz="2400" b="1" dirty="0">
                <a:latin typeface="Arial Black" panose="020B0A04020102020204" pitchFamily="34" charset="0"/>
              </a:rPr>
              <a:t>Głubczycach </a:t>
            </a:r>
            <a:r>
              <a:rPr lang="pl-PL" sz="2400" b="1" dirty="0" smtClean="0">
                <a:latin typeface="Arial Black" panose="020B0A04020102020204" pitchFamily="34" charset="0"/>
              </a:rPr>
              <a:t/>
            </a:r>
            <a:br>
              <a:rPr lang="pl-PL" sz="2400" b="1" dirty="0" smtClean="0">
                <a:latin typeface="Arial Black" panose="020B0A04020102020204" pitchFamily="34" charset="0"/>
              </a:rPr>
            </a:br>
            <a:r>
              <a:rPr lang="pl-PL" sz="2400" b="1" dirty="0" smtClean="0">
                <a:latin typeface="Arial Black" panose="020B0A04020102020204" pitchFamily="34" charset="0"/>
              </a:rPr>
              <a:t>w  </a:t>
            </a:r>
            <a:r>
              <a:rPr lang="pl-PL" sz="2400" b="1" dirty="0">
                <a:latin typeface="Arial Black" panose="020B0A04020102020204" pitchFamily="34" charset="0"/>
              </a:rPr>
              <a:t>latach 2014 - 2019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xmlns="" id="{FBADF904-8354-4B8C-898D-996D7EBF1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965110"/>
              </p:ext>
            </p:extLst>
          </p:nvPr>
        </p:nvGraphicFramePr>
        <p:xfrm>
          <a:off x="1216325" y="1825625"/>
          <a:ext cx="1013747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31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DE6E045-86D1-4A3B-BA29-F429D8CF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540" y="1"/>
            <a:ext cx="9664460" cy="74187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Priorytety wydatkowania KFS w 2020 roku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33E93DD-F724-4B72-88C3-61ABBAAD1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 u="sng" dirty="0"/>
              <a:t>Priorytety tzw. „puli Ministra”: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/>
              <a:t>wsparcie kształcenia ustawicznego dla osób powracających na rynek pracy po przerwie związanej ze sprawowaniem opieki nad </a:t>
            </a:r>
            <a:r>
              <a:rPr lang="pl-PL" sz="2400" dirty="0" smtClean="0"/>
              <a:t>dzieckiem;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wsparcie kształcenia ustawicznego osób po 45 roku </a:t>
            </a:r>
            <a:r>
              <a:rPr lang="pl-PL" sz="2400" dirty="0" smtClean="0"/>
              <a:t>życia;</a:t>
            </a:r>
            <a:endParaRPr lang="pl-PL" sz="2400" dirty="0"/>
          </a:p>
          <a:p>
            <a:pPr>
              <a:lnSpc>
                <a:spcPct val="100000"/>
              </a:lnSpc>
            </a:pPr>
            <a:r>
              <a:rPr lang="pl-PL" sz="2400" dirty="0"/>
              <a:t>wsparcie zawodowego kształcenia ustawicznego w zidentyfikowanych w danym powiecie lub województwie zawodach deficytowych </a:t>
            </a:r>
            <a:r>
              <a:rPr lang="pl-PL" sz="2400" u="sng" dirty="0">
                <a:solidFill>
                  <a:srgbClr val="FF0000"/>
                </a:solidFill>
              </a:rPr>
              <a:t>(Barometr zawodów 2020</a:t>
            </a:r>
            <a:r>
              <a:rPr lang="pl-PL" sz="2400" u="sng" dirty="0" smtClean="0">
                <a:solidFill>
                  <a:srgbClr val="FF0000"/>
                </a:solidFill>
              </a:rPr>
              <a:t>);</a:t>
            </a:r>
            <a:endParaRPr lang="pl-PL" sz="2400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dirty="0"/>
              <a:t>wsparcie kształcenia ustawicznego w związku z rozwojem w firmach technologii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zastosowaniem wprowadzanych przez firmę narzędzi </a:t>
            </a:r>
            <a:r>
              <a:rPr lang="pl-PL" sz="2400" dirty="0" smtClean="0"/>
              <a:t>pracy;</a:t>
            </a:r>
            <a:endParaRPr lang="pl-PL" sz="2400" dirty="0"/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85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1E1A7F7-66B0-4CE1-835D-F6AE92E1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838" y="1751162"/>
            <a:ext cx="10962736" cy="4883001"/>
          </a:xfrm>
        </p:spPr>
        <p:txBody>
          <a:bodyPr>
            <a:normAutofit/>
          </a:bodyPr>
          <a:lstStyle/>
          <a:p>
            <a:r>
              <a:rPr lang="pl-PL" sz="2400" dirty="0"/>
              <a:t>wsparcie kształcenia ustawicznego w obszarach/branżach kluczowych dla rozwoju powiatu/województwa wskazanych w dokumentach strategicznych/planach </a:t>
            </a:r>
            <a:r>
              <a:rPr lang="pl-PL" sz="2400" dirty="0" smtClean="0"/>
              <a:t>rozwoju;</a:t>
            </a:r>
            <a:endParaRPr lang="pl-PL" sz="2400" dirty="0"/>
          </a:p>
          <a:p>
            <a:r>
              <a:rPr lang="pl-PL" sz="2400" dirty="0"/>
              <a:t>wsparcie realizacji szkoleń dla instruktorów praktycznej nauki zawodu bądź osób mających zamiar podjęcia się tego zajęcia, opiekunów praktyk zawodowych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opiekunów stażu uczniowskiego oraz szkoleń branżowych dla nauczycieli kształcenia </a:t>
            </a:r>
            <a:r>
              <a:rPr lang="pl-PL" sz="2400" dirty="0" smtClean="0"/>
              <a:t>zawodowego;</a:t>
            </a:r>
            <a:endParaRPr lang="pl-PL" sz="2400" dirty="0"/>
          </a:p>
          <a:p>
            <a:r>
              <a:rPr lang="pl-PL" sz="2400" dirty="0"/>
              <a:t>w</a:t>
            </a:r>
            <a:r>
              <a:rPr lang="pl-PL" sz="2400" dirty="0" smtClean="0"/>
              <a:t>sparcie </a:t>
            </a:r>
            <a:r>
              <a:rPr lang="pl-PL" sz="2400" dirty="0"/>
              <a:t>kształcenia ustawicznego pracowników zatrudnionych </a:t>
            </a:r>
            <a:r>
              <a:rPr lang="pl-PL" sz="2400" dirty="0" smtClean="0"/>
              <a:t>w </a:t>
            </a:r>
            <a:r>
              <a:rPr lang="pl-PL" sz="2400" dirty="0"/>
              <a:t>podmiotach posiadających status przedsiębiorstwa społecznego, wskazanych na liście przedsiębiorstw społecznych prowadzonej przez </a:t>
            </a:r>
            <a:r>
              <a:rPr lang="pl-PL" sz="2400" dirty="0" err="1"/>
              <a:t>MRPiPS</a:t>
            </a:r>
            <a:r>
              <a:rPr lang="pl-PL" sz="2400" dirty="0"/>
              <a:t>, członków lub pracowników spółdzielni socjalnych lub pracowników Zakładów Aktywności </a:t>
            </a:r>
            <a:r>
              <a:rPr lang="pl-PL" sz="2400" dirty="0" smtClean="0"/>
              <a:t>Zawodowej.</a:t>
            </a:r>
            <a:endParaRPr lang="pl-PL" sz="24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2DE6E045-86D1-4A3B-BA29-F429D8CF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540" y="0"/>
            <a:ext cx="9664460" cy="733245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Priorytety wydatkowania KFS w 2020 roku</a:t>
            </a:r>
          </a:p>
        </p:txBody>
      </p:sp>
    </p:spTree>
    <p:extLst>
      <p:ext uri="{BB962C8B-B14F-4D97-AF65-F5344CB8AC3E}">
        <p14:creationId xmlns:p14="http://schemas.microsoft.com/office/powerpoint/2010/main" val="31713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765</Words>
  <Application>Microsoft Office PowerPoint</Application>
  <PresentationFormat>Niestandardowy</PresentationFormat>
  <Paragraphs>102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Prezentacja programu PowerPoint</vt:lpstr>
      <vt:lpstr>Co to jest KFS?</vt:lpstr>
      <vt:lpstr>Cel utworzenia KFS</vt:lpstr>
      <vt:lpstr>Kto może skorzystać ze środków KFS?</vt:lpstr>
      <vt:lpstr>Działania podlegające finansowaniu ze środków KFS</vt:lpstr>
      <vt:lpstr>Wysokość dofinansowania ze środków KFS</vt:lpstr>
      <vt:lpstr>Środki KFS wydatkowane przez PUP w Głubczycach  w  latach 2014 - 2019</vt:lpstr>
      <vt:lpstr>Priorytety wydatkowania KFS w 2020 roku</vt:lpstr>
      <vt:lpstr>Priorytety wydatkowania KFS w 2020 roku</vt:lpstr>
      <vt:lpstr>Prezentacja programu PowerPoint</vt:lpstr>
      <vt:lpstr>Jak pozyskać środki z KFS?</vt:lpstr>
      <vt:lpstr>Wniosek pracodawcy o przyznanie środków z KFS na kształcenie ustawiczne pracowników i pracodawcy</vt:lpstr>
      <vt:lpstr>II. Informacje dotyczące działań do sfinansowania</vt:lpstr>
      <vt:lpstr>Prezentacja programu PowerPoint</vt:lpstr>
      <vt:lpstr>III. Całkowita wartość planowanych działań</vt:lpstr>
      <vt:lpstr>IV. Uzasadnienie potrzeby odbycia kształcenia ustawicznego</vt:lpstr>
      <vt:lpstr>V. Uzasadnienie wyboru realizatora usługi</vt:lpstr>
      <vt:lpstr>VI. Informacja o planach dotyczących dalszego zatrudnienia osób, które będą objęte kształceniem ustawicznym finansowanym ze środków KFS</vt:lpstr>
      <vt:lpstr>Załączniki do wniosku</vt:lpstr>
      <vt:lpstr>Prezentacja programu PowerPoint</vt:lpstr>
      <vt:lpstr>Prezentacja programu PowerPoint</vt:lpstr>
      <vt:lpstr>Prezentacja programu PowerPoint</vt:lpstr>
      <vt:lpstr>Oraz….</vt:lpstr>
      <vt:lpstr>Zapraszamy do współpracy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Krajowy Fundusz Szkoleniowy</dc:title>
  <dc:creator>Marek Droździel</dc:creator>
  <cp:lastModifiedBy>LENOVO</cp:lastModifiedBy>
  <cp:revision>60</cp:revision>
  <dcterms:created xsi:type="dcterms:W3CDTF">2019-11-17T16:27:06Z</dcterms:created>
  <dcterms:modified xsi:type="dcterms:W3CDTF">2019-11-20T10:18:39Z</dcterms:modified>
</cp:coreProperties>
</file>