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sldIdLst>
    <p:sldId id="256" r:id="rId2"/>
    <p:sldId id="258" r:id="rId3"/>
    <p:sldId id="259" r:id="rId4"/>
    <p:sldId id="323" r:id="rId5"/>
    <p:sldId id="265" r:id="rId6"/>
    <p:sldId id="264" r:id="rId7"/>
    <p:sldId id="263" r:id="rId8"/>
    <p:sldId id="284" r:id="rId9"/>
    <p:sldId id="262" r:id="rId10"/>
    <p:sldId id="266" r:id="rId11"/>
    <p:sldId id="269" r:id="rId12"/>
    <p:sldId id="267" r:id="rId13"/>
    <p:sldId id="268" r:id="rId14"/>
    <p:sldId id="272" r:id="rId15"/>
    <p:sldId id="271" r:id="rId16"/>
    <p:sldId id="274" r:id="rId17"/>
    <p:sldId id="273" r:id="rId18"/>
    <p:sldId id="277" r:id="rId19"/>
    <p:sldId id="276" r:id="rId20"/>
    <p:sldId id="278" r:id="rId21"/>
    <p:sldId id="275" r:id="rId22"/>
    <p:sldId id="281" r:id="rId23"/>
    <p:sldId id="280" r:id="rId24"/>
    <p:sldId id="285" r:id="rId25"/>
    <p:sldId id="287" r:id="rId26"/>
    <p:sldId id="286" r:id="rId27"/>
    <p:sldId id="289" r:id="rId28"/>
    <p:sldId id="290" r:id="rId29"/>
    <p:sldId id="288" r:id="rId30"/>
    <p:sldId id="291" r:id="rId31"/>
    <p:sldId id="292" r:id="rId32"/>
    <p:sldId id="282" r:id="rId33"/>
    <p:sldId id="283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302" userDrawn="1">
          <p15:clr>
            <a:srgbClr val="A4A3A4"/>
          </p15:clr>
        </p15:guide>
        <p15:guide id="4" orient="horz" pos="3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65A"/>
    <a:srgbClr val="CB333B"/>
    <a:srgbClr val="48A23F"/>
    <a:srgbClr val="D35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619" y="67"/>
      </p:cViewPr>
      <p:guideLst>
        <p:guide orient="horz" pos="799"/>
        <p:guide pos="7355"/>
        <p:guide pos="302"/>
        <p:guide orient="horz" pos="3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>
            <a:grpSpLocks noChangeAspect="1"/>
          </p:cNvGrpSpPr>
          <p:nvPr userDrawn="1"/>
        </p:nvGrpSpPr>
        <p:grpSpPr bwMode="auto">
          <a:xfrm>
            <a:off x="3411538" y="2400300"/>
            <a:ext cx="5368925" cy="2057400"/>
            <a:chOff x="2149" y="1512"/>
            <a:chExt cx="3382" cy="1296"/>
          </a:xfrm>
        </p:grpSpPr>
        <p:sp>
          <p:nvSpPr>
            <p:cNvPr id="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2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49431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6" y="2717637"/>
            <a:ext cx="11183146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64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6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7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8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1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3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4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5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7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8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0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1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2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6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8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9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120" name="Trójkąt równoramienny 119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1" name="Trójkąt równoramienny 120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3247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2" name="Trójkąt równoramienny 61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3" name="Trójkąt równoramienny 62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4" name="Tytuł 1"/>
          <p:cNvSpPr>
            <a:spLocks noGrp="1"/>
          </p:cNvSpPr>
          <p:nvPr>
            <p:ph type="title"/>
          </p:nvPr>
        </p:nvSpPr>
        <p:spPr>
          <a:xfrm>
            <a:off x="148590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1"/>
          </p:nvPr>
        </p:nvSpPr>
        <p:spPr>
          <a:xfrm>
            <a:off x="148590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6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148590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5551B5-2A7E-4F16-A153-E4F2EA6499AA}" type="datetimeFigureOut">
              <a:rPr lang="pl-PL" smtClean="0"/>
              <a:t>2019-11-20</a:t>
            </a:fld>
            <a:endParaRPr lang="pl-PL"/>
          </a:p>
        </p:txBody>
      </p:sp>
      <p:sp>
        <p:nvSpPr>
          <p:cNvPr id="6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8059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22631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E520EA-0CA8-43C2-8B33-FAFDA69E85A0}" type="slidenum">
              <a:rPr lang="pl-PL" smtClean="0"/>
              <a:t>‹#›</a:t>
            </a:fld>
            <a:endParaRPr lang="pl-PL"/>
          </a:p>
        </p:txBody>
      </p:sp>
      <p:sp>
        <p:nvSpPr>
          <p:cNvPr id="75" name="Content Placeholder 2"/>
          <p:cNvSpPr>
            <a:spLocks noGrp="1"/>
          </p:cNvSpPr>
          <p:nvPr>
            <p:ph sz="half" idx="15"/>
          </p:nvPr>
        </p:nvSpPr>
        <p:spPr>
          <a:xfrm>
            <a:off x="478586" y="1486917"/>
            <a:ext cx="11032832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0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7" name="Trójkąt równoramienny 66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8" name="Trójkąt równoramienny 67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71" name="Content Placeholder 2"/>
          <p:cNvSpPr>
            <a:spLocks noGrp="1"/>
          </p:cNvSpPr>
          <p:nvPr>
            <p:ph sz="half" idx="1"/>
          </p:nvPr>
        </p:nvSpPr>
        <p:spPr>
          <a:xfrm>
            <a:off x="6007100" y="1486917"/>
            <a:ext cx="5651500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4" name="Content Placeholder 2"/>
          <p:cNvSpPr>
            <a:spLocks noGrp="1"/>
          </p:cNvSpPr>
          <p:nvPr>
            <p:ph sz="half" idx="10"/>
          </p:nvPr>
        </p:nvSpPr>
        <p:spPr>
          <a:xfrm>
            <a:off x="478586" y="1486917"/>
            <a:ext cx="5109414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2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+ 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6" y="1269837"/>
            <a:ext cx="11183146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8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2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3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4" name="Trójkąt równoramienny 63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5" name="Trójkąt równoramienny 64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6" name="Symbol zastępczy zawartości 2"/>
          <p:cNvSpPr txBox="1">
            <a:spLocks noGrp="1"/>
          </p:cNvSpPr>
          <p:nvPr>
            <p:ph idx="14"/>
          </p:nvPr>
        </p:nvSpPr>
        <p:spPr>
          <a:xfrm>
            <a:off x="476447" y="2718603"/>
            <a:ext cx="11185285" cy="31098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58730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18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2" r:id="rId2"/>
    <p:sldLayoutId id="2147483655" r:id="rId3"/>
    <p:sldLayoutId id="2147483657" r:id="rId4"/>
    <p:sldLayoutId id="214748388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629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427070" y="636911"/>
            <a:ext cx="11032832" cy="4341501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Dofinansowanie do wynagrodzeń </a:t>
            </a:r>
            <a:br>
              <a:rPr lang="pl-PL" sz="4000" b="1" dirty="0">
                <a:solidFill>
                  <a:schemeClr val="accent1"/>
                </a:solidFill>
              </a:rPr>
            </a:br>
            <a:r>
              <a:rPr lang="pl-PL" sz="4000" b="1" dirty="0">
                <a:solidFill>
                  <a:schemeClr val="accent1"/>
                </a:solidFill>
              </a:rPr>
              <a:t>zatrudnionych osób niepełnosprawnych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(</a:t>
            </a:r>
            <a:r>
              <a:rPr lang="pl-PL" sz="4000" b="1" dirty="0" err="1">
                <a:solidFill>
                  <a:schemeClr val="accent1"/>
                </a:solidFill>
              </a:rPr>
              <a:t>SODiR</a:t>
            </a:r>
            <a:r>
              <a:rPr lang="pl-PL" sz="4000" b="1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Kwota miesięcznego dofinansowania</a:t>
            </a:r>
            <a:b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</a:b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nie może przekroczyć kwoty</a:t>
            </a:r>
            <a:endParaRPr lang="pl-PL" dirty="0">
              <a:solidFill>
                <a:srgbClr val="FF0000"/>
              </a:solidFill>
              <a:latin typeface="Calibri" panose="020F0502020204030204" pitchFamily="34" charset="0"/>
              <a:ea typeface="Times New Roman"/>
            </a:endParaRP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b="1" dirty="0">
                <a:latin typeface="Calibri" panose="020F0502020204030204" pitchFamily="34" charset="0"/>
                <a:ea typeface="Times New Roman"/>
              </a:rPr>
              <a:t>75% 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faktycznie poniesionych miesięcznych kosztów płacy </a:t>
            </a:r>
            <a:br>
              <a:rPr lang="pl-PL" dirty="0">
                <a:latin typeface="Calibri" panose="020F0502020204030204" pitchFamily="34" charset="0"/>
                <a:ea typeface="Times New Roman"/>
              </a:rPr>
            </a:br>
            <a:r>
              <a:rPr lang="pl-PL" dirty="0">
                <a:latin typeface="Calibri" panose="020F0502020204030204" pitchFamily="34" charset="0"/>
                <a:ea typeface="Times New Roman"/>
              </a:rPr>
              <a:t>w przypadku pracodawcy wykonującego działalność gospodarczą, </a:t>
            </a: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b="1" dirty="0">
                <a:latin typeface="Calibri" panose="020F0502020204030204" pitchFamily="34" charset="0"/>
                <a:ea typeface="Times New Roman"/>
              </a:rPr>
              <a:t>90%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 faktycznie poniesionych miesięcznych kosztów płacy </a:t>
            </a:r>
            <a:br>
              <a:rPr lang="pl-PL" dirty="0">
                <a:latin typeface="Calibri" panose="020F0502020204030204" pitchFamily="34" charset="0"/>
                <a:ea typeface="Times New Roman"/>
              </a:rPr>
            </a:br>
            <a:r>
              <a:rPr lang="pl-PL" dirty="0">
                <a:latin typeface="Calibri" panose="020F0502020204030204" pitchFamily="34" charset="0"/>
                <a:ea typeface="Times New Roman"/>
              </a:rPr>
              <a:t>dla pozostałych pracodawców.</a:t>
            </a:r>
          </a:p>
          <a:p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3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585989" y="517301"/>
            <a:ext cx="10912550" cy="5080000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Dofinansowanie do wynagrodzeń </a:t>
            </a:r>
            <a:br>
              <a:rPr lang="pl-PL" sz="4000" b="1" dirty="0">
                <a:solidFill>
                  <a:schemeClr val="accent1"/>
                </a:solidFill>
              </a:rPr>
            </a:br>
            <a:r>
              <a:rPr lang="pl-PL" sz="4000" b="1" dirty="0">
                <a:solidFill>
                  <a:schemeClr val="accent1"/>
                </a:solidFill>
              </a:rPr>
              <a:t>zatrudnionych osób niepełnosprawnych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(</a:t>
            </a:r>
            <a:r>
              <a:rPr lang="pl-PL" sz="4000" b="1" dirty="0" err="1">
                <a:solidFill>
                  <a:schemeClr val="accent1"/>
                </a:solidFill>
              </a:rPr>
              <a:t>SODiR</a:t>
            </a:r>
            <a:r>
              <a:rPr lang="pl-PL" sz="4000" b="1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lnSpc>
                <a:spcPct val="0"/>
              </a:lnSpc>
              <a:buNone/>
            </a:pPr>
            <a:endParaRPr lang="pl-PL" dirty="0">
              <a:latin typeface="Calibri" panose="020F0502020204030204" pitchFamily="34" charset="0"/>
              <a:ea typeface="Times New Roman"/>
            </a:endParaRPr>
          </a:p>
          <a:p>
            <a:pPr marL="0" indent="0"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None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Przez </a:t>
            </a:r>
            <a:r>
              <a:rPr lang="pl-PL" b="1" dirty="0">
                <a:latin typeface="Calibri" panose="020F0502020204030204" pitchFamily="34" charset="0"/>
                <a:ea typeface="Times New Roman"/>
              </a:rPr>
              <a:t>koszty płacy 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należy rozumieć wynagrodzenie brutto</a:t>
            </a:r>
            <a:br>
              <a:rPr lang="pl-PL" dirty="0">
                <a:latin typeface="Calibri" panose="020F0502020204030204" pitchFamily="34" charset="0"/>
                <a:ea typeface="Times New Roman"/>
              </a:rPr>
            </a:br>
            <a:r>
              <a:rPr lang="pl-PL" dirty="0">
                <a:latin typeface="Calibri" panose="020F0502020204030204" pitchFamily="34" charset="0"/>
                <a:ea typeface="Times New Roman"/>
              </a:rPr>
              <a:t>oraz finansowane przez pracodawcę obowiązkowe składki na ubezpieczenia emerytalne, rentowe i wypadkowe naliczone od tego wynagrodzenia             i obowiązkowe składki na Fundusz Pracy i Fundusz Gwarantowanych Świadczeń Pracowniczych.</a:t>
            </a:r>
          </a:p>
          <a:p>
            <a:pPr marL="0" indent="0"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None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Miesięczne dofinansowanie nie obejmuje wynagrodzenia pracownika           w części sfinansowanej ze środków publicznych.</a:t>
            </a:r>
          </a:p>
          <a:p>
            <a:pPr algn="ctr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61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432157" y="453087"/>
            <a:ext cx="10901251" cy="5723876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Dofinansowanie do wynagrodzeń </a:t>
            </a:r>
            <a:br>
              <a:rPr lang="pl-PL" sz="4000" b="1" dirty="0">
                <a:solidFill>
                  <a:schemeClr val="accent1"/>
                </a:solidFill>
              </a:rPr>
            </a:br>
            <a:r>
              <a:rPr lang="pl-PL" sz="4000" b="1" dirty="0">
                <a:solidFill>
                  <a:schemeClr val="accent1"/>
                </a:solidFill>
              </a:rPr>
              <a:t>zatrudnionych osób niepełnosprawnych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(</a:t>
            </a:r>
            <a:r>
              <a:rPr lang="pl-PL" sz="4000" b="1" dirty="0" err="1">
                <a:solidFill>
                  <a:schemeClr val="accent1"/>
                </a:solidFill>
              </a:rPr>
              <a:t>SODiR</a:t>
            </a:r>
            <a:r>
              <a:rPr lang="pl-PL" sz="4000" b="1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Wysokość dofinansowania</a:t>
            </a:r>
            <a:endParaRPr lang="pl-PL" dirty="0">
              <a:latin typeface="Calibri" panose="020F0502020204030204" pitchFamily="34" charset="0"/>
              <a:ea typeface="Times New Roman"/>
            </a:endParaRPr>
          </a:p>
          <a:p>
            <a:pPr marL="0" indent="0" algn="just">
              <a:buClr>
                <a:schemeClr val="tx1">
                  <a:lumMod val="65000"/>
                </a:schemeClr>
              </a:buClr>
              <a:buNone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Kwota miesięcznego dofinansowania uzależniona jest od:</a:t>
            </a:r>
          </a:p>
          <a:p>
            <a:pPr marL="0" indent="0" algn="just">
              <a:lnSpc>
                <a:spcPct val="0"/>
              </a:lnSpc>
              <a:buClr>
                <a:schemeClr val="tx1">
                  <a:lumMod val="65000"/>
                </a:schemeClr>
              </a:buClr>
              <a:buNone/>
            </a:pPr>
            <a:endParaRPr lang="pl-PL" dirty="0">
              <a:latin typeface="Calibri" panose="020F0502020204030204" pitchFamily="34" charset="0"/>
              <a:ea typeface="Times New Roman"/>
            </a:endParaRPr>
          </a:p>
          <a:p>
            <a:pPr algn="just">
              <a:spcBef>
                <a:spcPts val="0"/>
              </a:spcBef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wymiaru czasu pracy pracownika niepełnosprawnego,</a:t>
            </a:r>
          </a:p>
          <a:p>
            <a:pPr algn="just"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stopnia niepełnosprawności zatrudnionego, </a:t>
            </a:r>
          </a:p>
          <a:p>
            <a:pPr algn="just"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szczególnych schorzeń zatrudnionego, tj. osób niepełnosprawnych,            u których stwierdzono chorobę psychiczną, upośledzenie umysłowe, całościowe zaburzenia rozwojowe lub epilepsję oraz pracowników  niewidomych</a:t>
            </a:r>
          </a:p>
          <a:p>
            <a:pPr marL="0" indent="0" algn="just">
              <a:buClr>
                <a:schemeClr val="tx1">
                  <a:lumMod val="65000"/>
                </a:schemeClr>
              </a:buClr>
              <a:buNone/>
            </a:pP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2777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470837" y="719751"/>
            <a:ext cx="11032832" cy="4341501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Dofinansowanie do wynagrodzeń </a:t>
            </a:r>
            <a:br>
              <a:rPr lang="pl-PL" sz="4000" b="1" dirty="0">
                <a:solidFill>
                  <a:schemeClr val="accent1"/>
                </a:solidFill>
              </a:rPr>
            </a:br>
            <a:r>
              <a:rPr lang="pl-PL" sz="4000" b="1" dirty="0">
                <a:solidFill>
                  <a:schemeClr val="accent1"/>
                </a:solidFill>
              </a:rPr>
              <a:t>zatrudnionych osób niepełnosprawnych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(</a:t>
            </a:r>
            <a:r>
              <a:rPr lang="pl-PL" sz="4000" b="1" dirty="0" err="1">
                <a:solidFill>
                  <a:schemeClr val="accent1"/>
                </a:solidFill>
              </a:rPr>
              <a:t>SODiR</a:t>
            </a:r>
            <a:r>
              <a:rPr lang="pl-PL" sz="4000" b="1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Wysokość dofinansowania</a:t>
            </a:r>
          </a:p>
          <a:p>
            <a:pPr marL="0" indent="0" algn="ctr">
              <a:buNone/>
            </a:pPr>
            <a:endParaRPr lang="pl-PL" dirty="0">
              <a:latin typeface="Calibri" panose="020F0502020204030204" pitchFamily="34" charset="0"/>
              <a:ea typeface="Times New Roman"/>
            </a:endParaRPr>
          </a:p>
          <a:p>
            <a:pPr marL="0" indent="0" algn="ctr">
              <a:buNone/>
            </a:pPr>
            <a:r>
              <a:rPr lang="pl-PL" b="1" dirty="0">
                <a:latin typeface="Calibri" panose="020F0502020204030204" pitchFamily="34" charset="0"/>
                <a:ea typeface="Times New Roman"/>
              </a:rPr>
              <a:t>Max miesięczne dofinansowanie od kwietnia 2014 r.:</a:t>
            </a:r>
          </a:p>
          <a:p>
            <a:pPr marL="725488" indent="-273050"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b="1" dirty="0">
                <a:latin typeface="Calibri" panose="020F0502020204030204" pitchFamily="34" charset="0"/>
                <a:ea typeface="Times New Roman"/>
              </a:rPr>
              <a:t>1.800 zł 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– dla osoby ze znacznym stopniem niepełnosprawności</a:t>
            </a:r>
          </a:p>
          <a:p>
            <a:pPr marL="725488" indent="-273050"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b="1" dirty="0">
                <a:latin typeface="Calibri" panose="020F0502020204030204" pitchFamily="34" charset="0"/>
                <a:ea typeface="Times New Roman"/>
              </a:rPr>
              <a:t>1.125 zł 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– dla osoby z umiarkowanym stopniem niepełnosprawności</a:t>
            </a:r>
          </a:p>
          <a:p>
            <a:pPr marL="725488" indent="-273050"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b="1" dirty="0">
                <a:latin typeface="Calibri" panose="020F0502020204030204" pitchFamily="34" charset="0"/>
                <a:ea typeface="Times New Roman"/>
              </a:rPr>
              <a:t>450 zł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 – dla osoby z lekkim stopniem niepełnosprawności</a:t>
            </a:r>
          </a:p>
          <a:p>
            <a:pPr marL="0" indent="0">
              <a:buNone/>
            </a:pP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7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432091" y="626761"/>
            <a:ext cx="11032832" cy="4341501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Dofinansowanie do wynagrodzeń </a:t>
            </a:r>
            <a:br>
              <a:rPr lang="pl-PL" sz="4000" b="1" dirty="0">
                <a:solidFill>
                  <a:schemeClr val="accent1"/>
                </a:solidFill>
              </a:rPr>
            </a:br>
            <a:r>
              <a:rPr lang="pl-PL" sz="4000" b="1" dirty="0">
                <a:solidFill>
                  <a:schemeClr val="accent1"/>
                </a:solidFill>
              </a:rPr>
              <a:t>zatrudnionych osób niepełnosprawnych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(</a:t>
            </a:r>
            <a:r>
              <a:rPr lang="pl-PL" sz="4000" b="1" dirty="0" err="1">
                <a:solidFill>
                  <a:schemeClr val="accent1"/>
                </a:solidFill>
              </a:rPr>
              <a:t>SODiR</a:t>
            </a:r>
            <a:r>
              <a:rPr lang="pl-PL" sz="4000" b="1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Wysokość dofinansowania</a:t>
            </a:r>
          </a:p>
          <a:p>
            <a:pPr marL="0" indent="0" algn="ctr">
              <a:buNone/>
            </a:pPr>
            <a:endParaRPr lang="pl-PL" dirty="0">
              <a:latin typeface="Calibri" panose="020F0502020204030204" pitchFamily="34" charset="0"/>
              <a:ea typeface="Times New Roman"/>
            </a:endParaRPr>
          </a:p>
          <a:p>
            <a:pPr marL="0" indent="0" algn="ctr">
              <a:lnSpc>
                <a:spcPct val="114000"/>
              </a:lnSpc>
              <a:buNone/>
            </a:pPr>
            <a:r>
              <a:rPr lang="pl-PL" sz="2400" dirty="0">
                <a:latin typeface="Calibri" panose="020F0502020204030204" pitchFamily="34" charset="0"/>
                <a:ea typeface="Times New Roman"/>
              </a:rPr>
              <a:t>Kwoty ulegają zwiększeniu o dodatkowe 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600 zł </a:t>
            </a:r>
            <a:b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</a:br>
            <a:r>
              <a:rPr lang="pl-PL" sz="2400" dirty="0">
                <a:latin typeface="Calibri" panose="020F0502020204030204" pitchFamily="34" charset="0"/>
                <a:ea typeface="Times New Roman"/>
              </a:rPr>
              <a:t>w przypadku schorzeń szczególnych </a:t>
            </a: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br>
              <a:rPr lang="pl-PL" sz="2400" dirty="0">
                <a:latin typeface="Calibri" panose="020F0502020204030204" pitchFamily="34" charset="0"/>
                <a:ea typeface="Times New Roman"/>
              </a:rPr>
            </a:br>
            <a:r>
              <a:rPr lang="pl-PL" sz="2400" dirty="0">
                <a:latin typeface="Calibri" panose="020F0502020204030204" pitchFamily="34" charset="0"/>
                <a:ea typeface="Times New Roman"/>
              </a:rPr>
              <a:t>(osoby, u których stwierdzono chorobę psychiczną, upośledzenie umysłowe lub epilepsję oraz osoby niewidome w stopniu znacznym lub umiarkowanym)</a:t>
            </a:r>
          </a:p>
          <a:p>
            <a:pPr marL="0" indent="0">
              <a:buNone/>
            </a:pP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48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398651" y="511874"/>
            <a:ext cx="11105018" cy="5181600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Dofinansowanie do wynagrodzeń </a:t>
            </a:r>
            <a:br>
              <a:rPr lang="pl-PL" sz="4000" b="1" dirty="0">
                <a:solidFill>
                  <a:schemeClr val="accent1"/>
                </a:solidFill>
              </a:rPr>
            </a:br>
            <a:r>
              <a:rPr lang="pl-PL" sz="4000" b="1" dirty="0">
                <a:solidFill>
                  <a:schemeClr val="accent1"/>
                </a:solidFill>
              </a:rPr>
              <a:t>zatrudnionych osób niepełnosprawnych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(</a:t>
            </a:r>
            <a:r>
              <a:rPr lang="pl-PL" sz="4000" b="1" dirty="0" err="1">
                <a:solidFill>
                  <a:schemeClr val="accent1"/>
                </a:solidFill>
              </a:rPr>
              <a:t>SODiR</a:t>
            </a:r>
            <a:r>
              <a:rPr lang="pl-PL" sz="4000" b="1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Forma przekazania wynagrodzenia pracownikowi</a:t>
            </a:r>
            <a:endParaRPr lang="pl-PL" dirty="0">
              <a:solidFill>
                <a:srgbClr val="FF0000"/>
              </a:solidFill>
              <a:latin typeface="Calibri" panose="020F0502020204030204" pitchFamily="34" charset="0"/>
              <a:ea typeface="Times New Roman"/>
            </a:endParaRPr>
          </a:p>
          <a:p>
            <a:pPr marL="0" indent="0" algn="just">
              <a:buClr>
                <a:schemeClr val="tx1">
                  <a:lumMod val="65000"/>
                </a:schemeClr>
              </a:buClr>
              <a:buNone/>
            </a:pPr>
            <a:r>
              <a:rPr lang="pl-PL" sz="2000" dirty="0">
                <a:latin typeface="Calibri" panose="020F0502020204030204" pitchFamily="34" charset="0"/>
                <a:ea typeface="Times New Roman"/>
              </a:rPr>
              <a:t>Zgodnie z art. 26a ust.1a</a:t>
            </a:r>
            <a:r>
              <a:rPr lang="pl-PL" sz="2000" baseline="30000" dirty="0">
                <a:latin typeface="Calibri" panose="020F0502020204030204" pitchFamily="34" charset="0"/>
                <a:ea typeface="Times New Roman"/>
              </a:rPr>
              <a:t>1</a:t>
            </a:r>
            <a:r>
              <a:rPr lang="pl-PL" sz="2000" dirty="0">
                <a:latin typeface="Calibri" panose="020F0502020204030204" pitchFamily="34" charset="0"/>
                <a:ea typeface="Times New Roman"/>
              </a:rPr>
              <a:t> pkt. 2 ustawy z dnia 27 sierpnia 1997 r. o rehabilitacji zawodowej i społecznej oraz zatrudnianiu osób niepełnosprawnych (Dz. U. z 2016 r., poz. 2046 z </a:t>
            </a:r>
            <a:r>
              <a:rPr lang="pl-PL" sz="2000" dirty="0" err="1">
                <a:latin typeface="Calibri" panose="020F0502020204030204" pitchFamily="34" charset="0"/>
                <a:ea typeface="Times New Roman"/>
              </a:rPr>
              <a:t>późn</a:t>
            </a:r>
            <a:r>
              <a:rPr lang="pl-PL" sz="2000" dirty="0">
                <a:latin typeface="Calibri" panose="020F0502020204030204" pitchFamily="34" charset="0"/>
                <a:ea typeface="Times New Roman"/>
              </a:rPr>
              <a:t>. zm.),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Clr>
                <a:schemeClr val="tx1">
                  <a:lumMod val="65000"/>
                </a:schemeClr>
              </a:buClr>
              <a:buNone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począwszy od wniosków za grudzień 2012 r., dofinansowanie </a:t>
            </a:r>
            <a:br>
              <a:rPr lang="pl-PL" dirty="0">
                <a:latin typeface="Calibri" panose="020F0502020204030204" pitchFamily="34" charset="0"/>
                <a:ea typeface="Times New Roman"/>
              </a:rPr>
            </a:br>
            <a:r>
              <a:rPr lang="pl-PL" dirty="0">
                <a:latin typeface="Calibri" panose="020F0502020204030204" pitchFamily="34" charset="0"/>
                <a:ea typeface="Times New Roman"/>
              </a:rPr>
              <a:t>nie przysługuje, jeżeli wynagrodzenie pracownika niepełnosprawnego </a:t>
            </a:r>
            <a:br>
              <a:rPr lang="pl-PL" dirty="0">
                <a:latin typeface="Calibri" panose="020F0502020204030204" pitchFamily="34" charset="0"/>
                <a:ea typeface="Times New Roman"/>
              </a:rPr>
            </a:br>
            <a:r>
              <a:rPr lang="pl-PL" dirty="0">
                <a:latin typeface="Calibri" panose="020F0502020204030204" pitchFamily="34" charset="0"/>
                <a:ea typeface="Times New Roman"/>
              </a:rPr>
              <a:t>nie zostało przekazane </a:t>
            </a:r>
            <a:r>
              <a:rPr lang="pl-PL" b="1" i="1" dirty="0">
                <a:latin typeface="Calibri" panose="020F0502020204030204" pitchFamily="34" charset="0"/>
                <a:ea typeface="Times New Roman"/>
              </a:rPr>
              <a:t>na jego rachunek bankowy</a:t>
            </a:r>
            <a:r>
              <a:rPr lang="pl-PL" i="1" dirty="0">
                <a:latin typeface="Calibri" panose="020F0502020204030204" pitchFamily="34" charset="0"/>
                <a:ea typeface="Times New Roman"/>
              </a:rPr>
              <a:t> 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lub </a:t>
            </a:r>
            <a:r>
              <a:rPr lang="pl-PL" b="1" i="1" dirty="0">
                <a:latin typeface="Calibri" panose="020F0502020204030204" pitchFamily="34" charset="0"/>
                <a:ea typeface="Times New Roman"/>
              </a:rPr>
              <a:t>rachunek </a:t>
            </a:r>
            <a:br>
              <a:rPr lang="pl-PL" b="1" i="1" dirty="0">
                <a:latin typeface="Calibri" panose="020F0502020204030204" pitchFamily="34" charset="0"/>
                <a:ea typeface="Times New Roman"/>
              </a:rPr>
            </a:br>
            <a:r>
              <a:rPr lang="pl-PL" b="1" i="1" dirty="0">
                <a:latin typeface="Calibri" panose="020F0502020204030204" pitchFamily="34" charset="0"/>
                <a:ea typeface="Times New Roman"/>
              </a:rPr>
              <a:t>w spółdzielczej kasie oszczędnościowo-kredytowej 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albo </a:t>
            </a:r>
            <a:r>
              <a:rPr lang="pl-PL" b="1" i="1" dirty="0">
                <a:latin typeface="Calibri" panose="020F0502020204030204" pitchFamily="34" charset="0"/>
                <a:ea typeface="Times New Roman"/>
              </a:rPr>
              <a:t>na adres zamieszkania tego pracownika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, za pośrednictwem osób prawnych prowadzących działalność    w zakresie doręczania kwot pieniężnych.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80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6"/>
                </a:solidFill>
              </a:rPr>
              <a:t>Refundacja składek na ubezpieczenia społeczne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6"/>
                </a:solidFill>
              </a:rPr>
              <a:t> dla osób niepełnosprawnych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6"/>
                </a:solidFill>
              </a:rPr>
              <a:t>prowadzących działalność gospodarczą</a:t>
            </a:r>
            <a:endParaRPr lang="pl-PL" sz="4000" u="sng" dirty="0">
              <a:solidFill>
                <a:schemeClr val="tx2">
                  <a:lumMod val="90000"/>
                </a:schemeClr>
              </a:solidFill>
            </a:endParaRPr>
          </a:p>
          <a:p>
            <a:pPr marL="0" indent="0" algn="ctr">
              <a:buNone/>
            </a:pPr>
            <a:endParaRPr lang="pl-PL" sz="4000" i="1" dirty="0">
              <a:ea typeface="Times New Roman"/>
            </a:endParaRPr>
          </a:p>
          <a:p>
            <a:pPr marL="0" indent="0" algn="just">
              <a:buClr>
                <a:schemeClr val="tx1"/>
              </a:buClr>
              <a:buFont typeface="Wingdings 2"/>
              <a:buNone/>
            </a:pPr>
            <a:endParaRPr lang="pl-PL" sz="4000" dirty="0"/>
          </a:p>
          <a:p>
            <a:pPr marL="0" indent="0"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801872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666428" y="365125"/>
            <a:ext cx="10852740" cy="491489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Refundacja składek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na ubezpieczenia społeczne dla ON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prowadzących działalność gospodarczą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Wysokość refundacji</a:t>
            </a:r>
          </a:p>
          <a:p>
            <a:pPr marL="0" indent="0" algn="ctr">
              <a:lnSpc>
                <a:spcPct val="50000"/>
              </a:lnSpc>
              <a:buNone/>
            </a:pPr>
            <a:endParaRPr lang="pl-PL" b="1" u="sng" dirty="0">
              <a:solidFill>
                <a:schemeClr val="accent2">
                  <a:lumMod val="20000"/>
                  <a:lumOff val="80000"/>
                </a:schemeClr>
              </a:solidFill>
              <a:latin typeface="Calibri" panose="020F0502020204030204" pitchFamily="34" charset="0"/>
              <a:ea typeface="Times New Roman"/>
            </a:endParaRPr>
          </a:p>
          <a:p>
            <a:pPr marL="0" indent="0" algn="just">
              <a:buNone/>
            </a:pPr>
            <a:r>
              <a:rPr lang="pl-PL" b="1" dirty="0">
                <a:latin typeface="Calibri" panose="020F0502020204030204" pitchFamily="34" charset="0"/>
                <a:ea typeface="Times New Roman"/>
              </a:rPr>
              <a:t>Fundusz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 refunduje osobie niepełnosprawnej wykonującej działalność gospodarczą obowiązkowe składki na ubezpieczenia: </a:t>
            </a:r>
            <a:r>
              <a:rPr lang="pl-PL" b="1" dirty="0">
                <a:latin typeface="Calibri" panose="020F0502020204030204" pitchFamily="34" charset="0"/>
                <a:ea typeface="Times New Roman"/>
              </a:rPr>
              <a:t>emerytalne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, </a:t>
            </a:r>
            <a:r>
              <a:rPr lang="pl-PL" b="1" dirty="0">
                <a:latin typeface="Calibri" panose="020F0502020204030204" pitchFamily="34" charset="0"/>
                <a:ea typeface="Times New Roman"/>
              </a:rPr>
              <a:t>rentowe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, </a:t>
            </a:r>
          </a:p>
          <a:p>
            <a:pPr marL="0" indent="0" algn="just">
              <a:buNone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do wysokości odpowiadającej wysokości składki, której podstawą wymiaru jest kwota, określona w art. 18 ust. 8 oraz w art. 18a ustawy </a:t>
            </a:r>
            <a:br>
              <a:rPr lang="pl-PL" dirty="0">
                <a:latin typeface="Calibri" panose="020F0502020204030204" pitchFamily="34" charset="0"/>
                <a:ea typeface="Times New Roman"/>
              </a:rPr>
            </a:br>
            <a:r>
              <a:rPr lang="pl-PL" dirty="0">
                <a:latin typeface="Calibri" panose="020F0502020204030204" pitchFamily="34" charset="0"/>
                <a:ea typeface="Times New Roman"/>
              </a:rPr>
              <a:t>z dnia 13.10.1998 r. o systemie ubezpieczeń społecznych (Dz. U z 2016 r. poz.963, z </a:t>
            </a:r>
            <a:r>
              <a:rPr lang="pl-PL" dirty="0" err="1">
                <a:latin typeface="Calibri" panose="020F0502020204030204" pitchFamily="34" charset="0"/>
                <a:ea typeface="Times New Roman"/>
              </a:rPr>
              <a:t>póżń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. </a:t>
            </a:r>
            <a:r>
              <a:rPr lang="pl-PL" dirty="0" err="1">
                <a:latin typeface="Calibri" panose="020F0502020204030204" pitchFamily="34" charset="0"/>
                <a:ea typeface="Times New Roman"/>
              </a:rPr>
              <a:t>zm</a:t>
            </a:r>
            <a:r>
              <a:rPr lang="pl-PL" dirty="0">
                <a:latin typeface="Calibri" panose="020F0502020204030204" pitchFamily="34" charset="0"/>
                <a:ea typeface="Times New Roman"/>
              </a:rPr>
              <a:t>), pod warunkiem opłacenia tych składek najpóźniej </a:t>
            </a:r>
            <a:br>
              <a:rPr lang="pl-PL" dirty="0">
                <a:latin typeface="Calibri" panose="020F0502020204030204" pitchFamily="34" charset="0"/>
                <a:ea typeface="Times New Roman"/>
              </a:rPr>
            </a:br>
            <a:r>
              <a:rPr lang="pl-PL" dirty="0">
                <a:latin typeface="Calibri" panose="020F0502020204030204" pitchFamily="34" charset="0"/>
                <a:ea typeface="Times New Roman"/>
              </a:rPr>
              <a:t>w dniu złożenia wniosku.</a:t>
            </a:r>
          </a:p>
          <a:p>
            <a:pPr marL="0" indent="0">
              <a:buNone/>
            </a:pP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85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434598" y="365125"/>
            <a:ext cx="11092318" cy="499109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Refundacja składek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na ubezpieczenia społeczne dla 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prowadzących działalność gospodarczą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Wysokość refundacji</a:t>
            </a:r>
            <a:endParaRPr lang="pl-PL" b="1" dirty="0">
              <a:solidFill>
                <a:srgbClr val="FF0000"/>
              </a:solidFill>
              <a:latin typeface="Calibri" panose="020F0502020204030204" pitchFamily="34" charset="0"/>
              <a:ea typeface="Times New Roman"/>
            </a:endParaRPr>
          </a:p>
          <a:p>
            <a:pPr marL="0" indent="0" algn="ctr">
              <a:buNone/>
            </a:pPr>
            <a:r>
              <a:rPr lang="pl-PL" sz="2600" dirty="0">
                <a:latin typeface="Calibri" panose="020F0502020204030204" pitchFamily="34" charset="0"/>
                <a:ea typeface="Times New Roman"/>
              </a:rPr>
              <a:t>Od 01 czerwca 2011 r. kwoty miesięcznej refundacji  obowiązkowych składek na ubezpieczenia emerytalne i rentowe zostały zróżnicowane w zależności od stopnia niepełnosprawności:</a:t>
            </a:r>
          </a:p>
          <a:p>
            <a:pPr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600" b="1" dirty="0">
                <a:latin typeface="Calibri" panose="020F0502020204030204" pitchFamily="34" charset="0"/>
                <a:ea typeface="Times New Roman"/>
              </a:rPr>
              <a:t>100% </a:t>
            </a:r>
            <a:r>
              <a:rPr lang="pl-PL" sz="2600" dirty="0">
                <a:latin typeface="Calibri" panose="020F0502020204030204" pitchFamily="34" charset="0"/>
                <a:ea typeface="Times New Roman"/>
              </a:rPr>
              <a:t>– w przypadku osób zaliczonych do </a:t>
            </a:r>
            <a:r>
              <a:rPr lang="pl-PL" sz="2600" b="1" dirty="0">
                <a:latin typeface="Calibri" panose="020F0502020204030204" pitchFamily="34" charset="0"/>
                <a:ea typeface="Times New Roman"/>
              </a:rPr>
              <a:t>znacznego</a:t>
            </a:r>
            <a:r>
              <a:rPr lang="pl-PL" sz="2600" dirty="0">
                <a:latin typeface="Calibri" panose="020F0502020204030204" pitchFamily="34" charset="0"/>
                <a:ea typeface="Times New Roman"/>
              </a:rPr>
              <a:t> stopnia niepełnosprawności;</a:t>
            </a:r>
          </a:p>
          <a:p>
            <a:pPr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600" b="1" dirty="0">
                <a:latin typeface="Calibri" panose="020F0502020204030204" pitchFamily="34" charset="0"/>
                <a:ea typeface="Times New Roman"/>
              </a:rPr>
              <a:t>60 % </a:t>
            </a:r>
            <a:r>
              <a:rPr lang="pl-PL" sz="2600" dirty="0">
                <a:latin typeface="Calibri" panose="020F0502020204030204" pitchFamily="34" charset="0"/>
                <a:ea typeface="Times New Roman"/>
              </a:rPr>
              <a:t>– w przypadku osób zaliczonych do </a:t>
            </a:r>
            <a:r>
              <a:rPr lang="pl-PL" sz="2600" b="1" dirty="0">
                <a:latin typeface="Calibri" panose="020F0502020204030204" pitchFamily="34" charset="0"/>
                <a:ea typeface="Times New Roman"/>
              </a:rPr>
              <a:t>umiarkowanego</a:t>
            </a:r>
            <a:r>
              <a:rPr lang="pl-PL" sz="2600" dirty="0">
                <a:latin typeface="Calibri" panose="020F0502020204030204" pitchFamily="34" charset="0"/>
                <a:ea typeface="Times New Roman"/>
              </a:rPr>
              <a:t> stopnia niepełnosprawności;</a:t>
            </a:r>
          </a:p>
          <a:p>
            <a:pPr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600" b="1" dirty="0">
                <a:latin typeface="Calibri" panose="020F0502020204030204" pitchFamily="34" charset="0"/>
                <a:ea typeface="Times New Roman"/>
              </a:rPr>
              <a:t>30% </a:t>
            </a:r>
            <a:r>
              <a:rPr lang="pl-PL" sz="2600" dirty="0">
                <a:latin typeface="Calibri" panose="020F0502020204030204" pitchFamily="34" charset="0"/>
                <a:ea typeface="Times New Roman"/>
              </a:rPr>
              <a:t>– w przypadku osób zaliczonych do </a:t>
            </a:r>
            <a:r>
              <a:rPr lang="pl-PL" sz="2600" b="1" dirty="0">
                <a:latin typeface="Calibri" panose="020F0502020204030204" pitchFamily="34" charset="0"/>
                <a:ea typeface="Times New Roman"/>
              </a:rPr>
              <a:t>lekkiego</a:t>
            </a:r>
            <a:r>
              <a:rPr lang="pl-PL" sz="2600" dirty="0">
                <a:latin typeface="Calibri" panose="020F0502020204030204" pitchFamily="34" charset="0"/>
                <a:ea typeface="Times New Roman"/>
              </a:rPr>
              <a:t> stopnia niepełnosprawności.</a:t>
            </a:r>
          </a:p>
          <a:p>
            <a:pPr marL="0" indent="0">
              <a:buNone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1941042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508302" y="365125"/>
            <a:ext cx="11041861" cy="5165124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Refundacja składek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na ubezpieczenia społeczne dla ON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prowadzących działalność gospodarczą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Wysokość refundacji</a:t>
            </a:r>
          </a:p>
          <a:p>
            <a:pPr marL="0" indent="0" algn="ctr">
              <a:buNone/>
            </a:pPr>
            <a:r>
              <a:rPr lang="pl-PL" sz="2000" dirty="0">
                <a:latin typeface="Calibri" panose="020F0502020204030204" pitchFamily="34" charset="0"/>
                <a:ea typeface="Times New Roman"/>
              </a:rPr>
              <a:t>W 2019 r. minimalne kwoty składek wyliczone na podstawie art.18 ust. 8 ustawy </a:t>
            </a:r>
          </a:p>
          <a:p>
            <a:pPr marL="0" indent="0" algn="ctr">
              <a:buNone/>
            </a:pPr>
            <a:r>
              <a:rPr lang="pl-PL" sz="2000" dirty="0">
                <a:latin typeface="Calibri" panose="020F0502020204030204" pitchFamily="34" charset="0"/>
                <a:ea typeface="Times New Roman"/>
              </a:rPr>
              <a:t>o systemie ubezpieczeń społecznych:</a:t>
            </a:r>
          </a:p>
          <a:p>
            <a:pPr algn="ctr">
              <a:buClr>
                <a:schemeClr val="tx1">
                  <a:lumMod val="65000"/>
                </a:schemeClr>
              </a:buClr>
            </a:pPr>
            <a:r>
              <a:rPr lang="pl-PL" sz="2000" b="1" dirty="0">
                <a:latin typeface="Calibri" panose="020F0502020204030204" pitchFamily="34" charset="0"/>
                <a:ea typeface="Times New Roman"/>
              </a:rPr>
              <a:t>558,08 zł </a:t>
            </a:r>
            <a:r>
              <a:rPr lang="pl-PL" sz="2000" dirty="0">
                <a:latin typeface="Calibri" panose="020F0502020204030204" pitchFamily="34" charset="0"/>
                <a:ea typeface="Times New Roman"/>
              </a:rPr>
              <a:t>na ubezpieczenie emerytalne,</a:t>
            </a:r>
          </a:p>
          <a:p>
            <a:pPr algn="ctr">
              <a:buClr>
                <a:schemeClr val="tx1">
                  <a:lumMod val="65000"/>
                </a:schemeClr>
              </a:buClr>
            </a:pPr>
            <a:r>
              <a:rPr lang="pl-PL" sz="2000" b="1" dirty="0">
                <a:latin typeface="Calibri" panose="020F0502020204030204" pitchFamily="34" charset="0"/>
                <a:ea typeface="Times New Roman"/>
              </a:rPr>
              <a:t>228,72 zł </a:t>
            </a:r>
            <a:r>
              <a:rPr lang="pl-PL" sz="2000" dirty="0">
                <a:latin typeface="Calibri" panose="020F0502020204030204" pitchFamily="34" charset="0"/>
                <a:ea typeface="Times New Roman"/>
              </a:rPr>
              <a:t>na ubezpieczenie rentowe. </a:t>
            </a:r>
          </a:p>
          <a:p>
            <a:pPr marL="0" indent="0" algn="ctr">
              <a:buClr>
                <a:schemeClr val="tx1">
                  <a:lumMod val="65000"/>
                </a:schemeClr>
              </a:buClr>
              <a:buNone/>
            </a:pPr>
            <a:r>
              <a:rPr lang="pl-PL" sz="2000" dirty="0"/>
              <a:t>W pierwszych dwóch latach prowadzenia działalności zgodnie art. 18a ust. 1 ustawy</a:t>
            </a:r>
          </a:p>
          <a:p>
            <a:pPr marL="0" indent="0" algn="ctr">
              <a:buClr>
                <a:schemeClr val="tx1">
                  <a:lumMod val="65000"/>
                </a:schemeClr>
              </a:buClr>
              <a:buNone/>
            </a:pPr>
            <a:r>
              <a:rPr lang="pl-PL" sz="2000" dirty="0"/>
              <a:t> o systemie ubezpieczeń społecznych: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l-PL" sz="2000" dirty="0"/>
          </a:p>
          <a:p>
            <a:pPr lvl="8"/>
            <a:r>
              <a:rPr lang="pl-PL" sz="2000" b="1" dirty="0"/>
              <a:t>131,76 zł </a:t>
            </a:r>
            <a:r>
              <a:rPr lang="pl-PL" sz="2000" dirty="0"/>
              <a:t>- na ubezpieczenie emerytalne,</a:t>
            </a:r>
          </a:p>
          <a:p>
            <a:pPr lvl="8"/>
            <a:r>
              <a:rPr lang="pl-PL" sz="2000" dirty="0"/>
              <a:t>  </a:t>
            </a:r>
            <a:r>
              <a:rPr lang="pl-PL" sz="2000" b="1" dirty="0"/>
              <a:t>54,00 zł </a:t>
            </a:r>
            <a:r>
              <a:rPr lang="pl-PL" sz="2000" dirty="0"/>
              <a:t>- na ubezpieczenie rentowe.</a:t>
            </a:r>
          </a:p>
          <a:p>
            <a:pPr algn="ctr"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endParaRPr lang="pl-PL" dirty="0">
              <a:latin typeface="Calibri" panose="020F0502020204030204" pitchFamily="34" charset="0"/>
              <a:ea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098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-321971" y="2049513"/>
            <a:ext cx="12182691" cy="4953000"/>
          </a:xfrm>
        </p:spPr>
        <p:txBody>
          <a:bodyPr>
            <a:normAutofit fontScale="90000"/>
          </a:bodyPr>
          <a:lstStyle/>
          <a:p>
            <a:pPr marL="0" indent="0" algn="ctr"/>
            <a:br>
              <a:rPr lang="pl-PL" sz="28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pl-PL" sz="28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100" dirty="0">
                <a:latin typeface="+mn-lt"/>
              </a:rPr>
              <a:t>którego środki przeznaczane są na rehabilitację zawodową i społeczną 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osób niepełnosprawnych oraz zatrudnianie osób niepełnosprawnych</a:t>
            </a:r>
            <a:br>
              <a:rPr lang="pl-PL" sz="3100" dirty="0">
                <a:latin typeface="+mn-lt"/>
              </a:rPr>
            </a:br>
            <a:br>
              <a:rPr lang="pl-PL" sz="3100" dirty="0">
                <a:latin typeface="+mn-lt"/>
              </a:rPr>
            </a:br>
            <a:r>
              <a:rPr lang="pl-PL" sz="3100" b="1" dirty="0">
                <a:solidFill>
                  <a:schemeClr val="tx2">
                    <a:lumMod val="90000"/>
                  </a:schemeClr>
                </a:solidFill>
                <a:latin typeface="+mn-lt"/>
              </a:rPr>
              <a:t>Biuro PFRON w Warszawie 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tel. (22) 50 55 500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infolinia:  801 233 554, 22 581 84 10 (godz. 9:00-15:00)</a:t>
            </a:r>
            <a:br>
              <a:rPr lang="pl-PL" sz="3100" dirty="0">
                <a:latin typeface="+mn-lt"/>
              </a:rPr>
            </a:br>
            <a:br>
              <a:rPr lang="pl-PL" sz="3100" dirty="0">
                <a:latin typeface="+mn-lt"/>
              </a:rPr>
            </a:br>
            <a:r>
              <a:rPr lang="pl-PL" sz="3100" b="1" dirty="0">
                <a:solidFill>
                  <a:schemeClr val="tx2">
                    <a:lumMod val="90000"/>
                  </a:schemeClr>
                </a:solidFill>
                <a:latin typeface="+mn-lt"/>
              </a:rPr>
              <a:t>Oddział Opolski PFRON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tel. (77) 887 20 00</a:t>
            </a:r>
            <a:br>
              <a:rPr lang="pl-PL" sz="3100" dirty="0">
                <a:latin typeface="+mn-lt"/>
              </a:rPr>
            </a:b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3296BC79-C2A9-4647-89CA-9CF158E615C9}"/>
              </a:ext>
            </a:extLst>
          </p:cNvPr>
          <p:cNvSpPr txBox="1"/>
          <p:nvPr/>
        </p:nvSpPr>
        <p:spPr>
          <a:xfrm>
            <a:off x="3406462" y="186743"/>
            <a:ext cx="73470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>
                <a:solidFill>
                  <a:srgbClr val="53565A">
                    <a:lumMod val="90000"/>
                  </a:srgbClr>
                </a:solidFill>
                <a:ea typeface="+mj-ea"/>
                <a:cs typeface="+mj-cs"/>
              </a:rPr>
              <a:t>Państwowy Fundusz Rehabilitacji </a:t>
            </a:r>
            <a:br>
              <a:rPr lang="pl-PL" sz="4000" b="1" dirty="0">
                <a:solidFill>
                  <a:srgbClr val="53565A">
                    <a:lumMod val="90000"/>
                  </a:srgbClr>
                </a:solidFill>
                <a:ea typeface="+mj-ea"/>
                <a:cs typeface="+mj-cs"/>
              </a:rPr>
            </a:br>
            <a:r>
              <a:rPr lang="pl-PL" sz="4000" b="1" dirty="0">
                <a:solidFill>
                  <a:srgbClr val="53565A">
                    <a:lumMod val="90000"/>
                  </a:srgbClr>
                </a:solidFill>
                <a:ea typeface="+mj-ea"/>
                <a:cs typeface="+mj-cs"/>
              </a:rPr>
              <a:t>Osób Niepełnosprawnych </a:t>
            </a:r>
            <a:br>
              <a:rPr lang="pl-PL" sz="4000" b="1" dirty="0">
                <a:solidFill>
                  <a:srgbClr val="53565A">
                    <a:lumMod val="90000"/>
                  </a:srgbClr>
                </a:solidFill>
                <a:ea typeface="+mj-ea"/>
                <a:cs typeface="+mj-cs"/>
              </a:rPr>
            </a:br>
            <a:r>
              <a:rPr lang="pl-PL" sz="2800" dirty="0">
                <a:solidFill>
                  <a:srgbClr val="53565A"/>
                </a:solidFill>
                <a:ea typeface="+mj-ea"/>
                <a:cs typeface="+mj-cs"/>
              </a:rPr>
              <a:t>jest</a:t>
            </a:r>
            <a:r>
              <a:rPr lang="pl-PL" sz="4000" dirty="0">
                <a:solidFill>
                  <a:srgbClr val="53565A"/>
                </a:solidFill>
                <a:ea typeface="+mj-ea"/>
                <a:cs typeface="+mj-cs"/>
              </a:rPr>
              <a:t> </a:t>
            </a:r>
            <a:r>
              <a:rPr lang="pl-PL" sz="4000" b="1" dirty="0">
                <a:solidFill>
                  <a:srgbClr val="53565A"/>
                </a:solidFill>
                <a:ea typeface="+mj-ea"/>
                <a:cs typeface="+mj-cs"/>
              </a:rPr>
              <a:t>funduszem celowym</a:t>
            </a:r>
            <a:r>
              <a:rPr lang="pl-PL" sz="4000" dirty="0">
                <a:solidFill>
                  <a:srgbClr val="53565A"/>
                </a:solidFill>
                <a:ea typeface="+mj-ea"/>
                <a:cs typeface="+mj-cs"/>
              </a:rPr>
              <a:t>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577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377847" y="626762"/>
            <a:ext cx="11032832" cy="4341501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Refundacja składek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na ubezpieczenia społeczne dla ON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prowadzących działalność gospodarczą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Warunki ubiegania się o refundację dla osób niepełnosprawnych wykonujących działalność gospodarczą</a:t>
            </a:r>
          </a:p>
          <a:p>
            <a:pPr marL="0" indent="0" algn="ctr">
              <a:lnSpc>
                <a:spcPct val="0"/>
              </a:lnSpc>
              <a:buNone/>
            </a:pPr>
            <a:endParaRPr lang="pl-PL" b="1" dirty="0">
              <a:solidFill>
                <a:srgbClr val="FF0000"/>
              </a:solidFill>
              <a:latin typeface="Calibri" panose="020F0502020204030204" pitchFamily="34" charset="0"/>
              <a:ea typeface="Times New Roman"/>
            </a:endParaRPr>
          </a:p>
          <a:p>
            <a:pPr marL="0" indent="0" algn="just">
              <a:lnSpc>
                <a:spcPct val="114000"/>
              </a:lnSpc>
              <a:buNone/>
            </a:pPr>
            <a:r>
              <a:rPr lang="pl-PL" sz="2600" dirty="0">
                <a:latin typeface="Calibri" panose="020F0502020204030204" pitchFamily="34" charset="0"/>
                <a:ea typeface="Times New Roman"/>
              </a:rPr>
              <a:t>Aby móc ubiegać się o refundację składek na ubezpieczenie społeczne osoba niepełnosprawna wykonująca działalność gospodarczą powinna:</a:t>
            </a: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600" dirty="0">
                <a:latin typeface="Calibri" panose="020F0502020204030204" pitchFamily="34" charset="0"/>
                <a:ea typeface="Times New Roman"/>
              </a:rPr>
              <a:t>prowadzić działalność gospodarczą w rozumieniu przepisów </a:t>
            </a:r>
            <a:br>
              <a:rPr lang="pl-PL" sz="2600" dirty="0">
                <a:latin typeface="Calibri" panose="020F0502020204030204" pitchFamily="34" charset="0"/>
                <a:ea typeface="Times New Roman"/>
              </a:rPr>
            </a:br>
            <a:r>
              <a:rPr lang="pl-PL" sz="2600" dirty="0">
                <a:latin typeface="Calibri" panose="020F0502020204030204" pitchFamily="34" charset="0"/>
                <a:ea typeface="Times New Roman"/>
              </a:rPr>
              <a:t>o swobodzie działalności gospodarczej – refundacja dotyczy wyłącznie osób fizycznych wykonujących we własnym imieniu działalność gospodarczą;</a:t>
            </a:r>
          </a:p>
          <a:p>
            <a:pPr marL="0" indent="0">
              <a:buNone/>
            </a:pP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323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598868" y="598275"/>
            <a:ext cx="10880354" cy="4341501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Refundacja składek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na ubezpieczenia społeczne dla ON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prowadzących działalność gospodarczą</a:t>
            </a:r>
          </a:p>
          <a:p>
            <a:pPr marL="0" indent="0" algn="ctr">
              <a:buNone/>
            </a:pPr>
            <a:r>
              <a:rPr lang="pl-PL" sz="26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Warunki ubiegania się o refundację dla osób niepełnosprawnych wykonujących działalność gospodarczą</a:t>
            </a:r>
          </a:p>
          <a:p>
            <a:pPr marL="0" indent="0" algn="ctr">
              <a:lnSpc>
                <a:spcPct val="0"/>
              </a:lnSpc>
              <a:buNone/>
            </a:pPr>
            <a:endParaRPr lang="pl-PL" sz="2600" b="1" dirty="0">
              <a:latin typeface="Calibri" panose="020F0502020204030204" pitchFamily="34" charset="0"/>
              <a:ea typeface="Times New Roman"/>
            </a:endParaRP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600" dirty="0">
                <a:latin typeface="Calibri" panose="020F0502020204030204" pitchFamily="34" charset="0"/>
                <a:ea typeface="Times New Roman"/>
              </a:rPr>
              <a:t>posiadać orzeczenie o stopniu niepełnosprawności, o którym mowa </a:t>
            </a:r>
            <a:br>
              <a:rPr lang="pl-PL" sz="2600" dirty="0">
                <a:latin typeface="Calibri" panose="020F0502020204030204" pitchFamily="34" charset="0"/>
                <a:ea typeface="Times New Roman"/>
              </a:rPr>
            </a:br>
            <a:r>
              <a:rPr lang="pl-PL" sz="2600" dirty="0">
                <a:latin typeface="Calibri" panose="020F0502020204030204" pitchFamily="34" charset="0"/>
                <a:ea typeface="Times New Roman"/>
              </a:rPr>
              <a:t>w Ustawie o rehabilitacji (…),</a:t>
            </a: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600" dirty="0">
                <a:latin typeface="Calibri" panose="020F0502020204030204" pitchFamily="34" charset="0"/>
                <a:ea typeface="Times New Roman"/>
              </a:rPr>
              <a:t>opłacać w całości i terminowo (lub z uchybieniem terminu nie przekraczającym 14 dni) obowiązkowe składki na ubezpieczenia społeczne, </a:t>
            </a:r>
          </a:p>
          <a:p>
            <a:pPr marL="0" indent="0" algn="ctr">
              <a:buNone/>
            </a:pP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89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433510" y="495244"/>
            <a:ext cx="11032832" cy="4341501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Refundacja składek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na ubezpieczenia społeczne dla ON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rgbClr val="48A23F"/>
                </a:solidFill>
              </a:rPr>
              <a:t>prowadzących działalność gospodarczą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Warunki ubiegania się o refundację dla osób niepełnosprawnych wykonujących działalność gospodarczą</a:t>
            </a:r>
          </a:p>
          <a:p>
            <a:pPr marL="0" indent="0" algn="ctr">
              <a:lnSpc>
                <a:spcPct val="0"/>
              </a:lnSpc>
              <a:buNone/>
            </a:pPr>
            <a:endParaRPr lang="pl-PL" b="1" dirty="0">
              <a:solidFill>
                <a:srgbClr val="FF0000"/>
              </a:solidFill>
              <a:latin typeface="Calibri" panose="020F0502020204030204" pitchFamily="34" charset="0"/>
              <a:ea typeface="Times New Roman"/>
            </a:endParaRP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nie posiadać zaległości wobec Funduszu przekraczających ogółem kwotę 100 zł,</a:t>
            </a: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nie znajdować się w trudnej sytuacji ekonomicznej według kryteriów określonych w przepisach prawa Unii Europejskiej dotyczących udzielania pomocy publicznej.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5493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673768" y="1486917"/>
            <a:ext cx="10837650" cy="4341501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Refundacja nie przysługuje</a:t>
            </a:r>
          </a:p>
          <a:p>
            <a:pPr marL="0" indent="0" algn="ctr">
              <a:buNone/>
            </a:pPr>
            <a:endParaRPr lang="pl-PL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14000"/>
              </a:lnSpc>
              <a:buNone/>
            </a:pPr>
            <a:r>
              <a:rPr lang="pl-PL" dirty="0"/>
              <a:t>Jeżeli składki zostały opłacone z uchybieniem terminów określonych </a:t>
            </a:r>
            <a:br>
              <a:rPr lang="pl-PL" dirty="0"/>
            </a:br>
            <a:r>
              <a:rPr lang="pl-PL" dirty="0"/>
              <a:t>w art. 47 ustawy z dnia 13.10.1998 r. o systemie ubezpieczeń społecznych, przekraczających 14 dni.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28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574838" y="739148"/>
            <a:ext cx="11032832" cy="4341501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Adaptacja stanowisk pracy</a:t>
            </a:r>
          </a:p>
          <a:p>
            <a:pPr marL="0" indent="0" algn="ctr">
              <a:buNone/>
            </a:pPr>
            <a:endParaRPr lang="pl-PL" sz="1600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14000"/>
              </a:lnSpc>
              <a:buNone/>
            </a:pPr>
            <a:r>
              <a:rPr lang="pl-PL" dirty="0"/>
              <a:t>W przypadku niektórych niepełnosprawności niezbędne jest wykonanie przystosowania stanowisk pracy. Refundację kosztów adaptacji można otrzymać ze środków PFRON. </a:t>
            </a:r>
          </a:p>
          <a:p>
            <a:pPr marL="0" indent="0" algn="just">
              <a:lnSpc>
                <a:spcPct val="114000"/>
              </a:lnSpc>
              <a:buNone/>
            </a:pPr>
            <a:r>
              <a:rPr lang="pl-PL" b="1" dirty="0"/>
              <a:t>Zwrot kosztów dotyczy wyłącznie dodatkowych kosztów wynikających </a:t>
            </a:r>
            <a:br>
              <a:rPr lang="pl-PL" b="1" dirty="0"/>
            </a:br>
            <a:r>
              <a:rPr lang="pl-PL" b="1" dirty="0"/>
              <a:t>z zatrudnienia osób niepełnosprawnych (tj. takich których byś nie poniósł zatrudniając osoby pełnosprawne). </a:t>
            </a:r>
          </a:p>
          <a:p>
            <a:pPr marL="0" indent="0" algn="just">
              <a:lnSpc>
                <a:spcPct val="114000"/>
              </a:lnSpc>
              <a:buNone/>
            </a:pPr>
            <a:r>
              <a:rPr lang="pl-PL" dirty="0"/>
              <a:t>Maksymalna wysokość pomocy na przystosowanie jednego stanowiska wynosi dwudziestokrotność przeciętnego wynagrodzenie za każde przystosowane stanowisko pracy osoby niepełnosprawnej. </a:t>
            </a:r>
          </a:p>
          <a:p>
            <a:pPr marL="0" indent="0" algn="ctr">
              <a:buNone/>
            </a:pP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2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538744" y="775242"/>
            <a:ext cx="11032832" cy="4341501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Adaptacja stanowisk pracy</a:t>
            </a:r>
          </a:p>
          <a:p>
            <a:pPr marL="0" indent="0" algn="ctr">
              <a:buNone/>
            </a:pPr>
            <a:endParaRPr lang="pl-PL" sz="1200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14000"/>
              </a:lnSpc>
              <a:buNone/>
            </a:pPr>
            <a:r>
              <a:rPr lang="pl-PL" b="1" dirty="0"/>
              <a:t>Środki PFRON można przeznaczyć na: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2400" dirty="0"/>
              <a:t>adaptację pomieszczeń zakładu pracy do potrzeb osób niepełnosprawnych, </a:t>
            </a:r>
            <a:br>
              <a:rPr lang="pl-PL" sz="2400" dirty="0"/>
            </a:br>
            <a:r>
              <a:rPr lang="pl-PL" sz="2400" dirty="0"/>
              <a:t>w szczególności poniesionych w związku z przystosowaniem tworzonych lub istniejących stanowisk pracy dla tych osób, stosownie do potrzeb wynikających z ich niepełnosprawności;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2400" dirty="0"/>
              <a:t> adaptację lub nabycie urządzeń ułatwiających osobie niepełnosprawnej wykonywanie pracy lub funkcjonowanie w zakładzie pracy;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2400" dirty="0"/>
              <a:t> zakup i autoryzacji oprogramowania na użytek pracowników niepełnosprawnych oraz urządzeń technologii wspomagających lub przystosowanych do potrzeb wynikających z ich niepełnosprawności;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pl-PL" sz="2400" dirty="0"/>
              <a:t> rozpoznanie przez służby medycyny pracy potrzeb, o których mowa wyżej.</a:t>
            </a:r>
            <a:endParaRPr lang="pl-PL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86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538744" y="775242"/>
            <a:ext cx="11032832" cy="4341501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Adaptacja stanowisk pracy</a:t>
            </a:r>
          </a:p>
          <a:p>
            <a:pPr marL="0" indent="0" algn="ctr">
              <a:buNone/>
            </a:pPr>
            <a:endParaRPr lang="pl-PL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14000"/>
              </a:lnSpc>
              <a:buNone/>
            </a:pPr>
            <a:r>
              <a:rPr lang="pl-PL" b="1" dirty="0"/>
              <a:t>Zwrot kosztów dotyczy osób niepełnosprawnych:</a:t>
            </a:r>
          </a:p>
          <a:p>
            <a:pPr algn="just">
              <a:lnSpc>
                <a:spcPct val="114000"/>
              </a:lnSpc>
            </a:pPr>
            <a:r>
              <a:rPr lang="pl-PL" dirty="0"/>
              <a:t>bezrobotnych lub poszukujących pracy niepozostających w zatrudnieniu,</a:t>
            </a:r>
          </a:p>
          <a:p>
            <a:pPr algn="just">
              <a:lnSpc>
                <a:spcPct val="114000"/>
              </a:lnSpc>
            </a:pPr>
            <a:r>
              <a:rPr lang="pl-PL" dirty="0"/>
              <a:t>pozostających w zatrudnieniu u pracodawcy występującego o zwrot kosztów, z wyjątkiem przypadków, gdy przyczyną powstania niepełnosprawności w okresie zatrudnienia u tego pracodawcy było zawinione przez pracodawcę lub przez pracownika naruszenie przepisów, w tym przepisów prawa pracy.</a:t>
            </a:r>
          </a:p>
          <a:p>
            <a:pPr marL="0" indent="0" algn="ctr">
              <a:buNone/>
            </a:pP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89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538744" y="775242"/>
            <a:ext cx="11032832" cy="4341501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Adaptacja stanowisk pracy</a:t>
            </a:r>
          </a:p>
          <a:p>
            <a:pPr marL="0" indent="0" algn="ctr">
              <a:buNone/>
            </a:pPr>
            <a:endParaRPr lang="pl-PL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14000"/>
              </a:lnSpc>
              <a:buNone/>
            </a:pPr>
            <a:r>
              <a:rPr lang="pl-PL" dirty="0"/>
              <a:t>Wniosek należy złożyć do starosty lub prezydenta miasta na prawach powiatu. Najczęściej miejscami, w których załatwia się sprawę zwrotu kosztów są </a:t>
            </a:r>
            <a:r>
              <a:rPr lang="pl-PL" b="1" dirty="0"/>
              <a:t>urzędy pracy</a:t>
            </a:r>
            <a:r>
              <a:rPr lang="pl-PL" dirty="0"/>
              <a:t>, w których jest zarejestrowana osoba niepełnosprawna jako bezrobotna albo poszukująca pracy niepozostająca w zatrudnieniu - w przypadku gdy zwrot kosztów dotyczy tej osoby.  </a:t>
            </a:r>
            <a:br>
              <a:rPr lang="pl-PL" dirty="0"/>
            </a:br>
            <a:r>
              <a:rPr lang="pl-PL" dirty="0"/>
              <a:t>W pozostałych przypadkach jest to miejsce zatrudnienia osoby niepełnosprawnej, miejsce siedziby albo miejsce zamieszkania pracodawcy. </a:t>
            </a: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0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729342" y="775242"/>
            <a:ext cx="10842233" cy="4341501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Adaptacja stanowisk pracy</a:t>
            </a:r>
          </a:p>
          <a:p>
            <a:pPr marL="0" indent="0" algn="ctr">
              <a:buNone/>
            </a:pPr>
            <a:endParaRPr lang="pl-PL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14000"/>
              </a:lnSpc>
              <a:buNone/>
            </a:pPr>
            <a:r>
              <a:rPr lang="pl-PL" sz="2500" dirty="0"/>
              <a:t>Warunkiem zwrotu kosztów jest </a:t>
            </a:r>
            <a:r>
              <a:rPr lang="pl-PL" sz="2500" b="1" dirty="0"/>
              <a:t>uzyskanie pozytywnej opinii Państwowej Inspekcji Pracy – wydanej na wniosek starosty – o przystosowaniu stanowiska pracy do potrzeb wynikających z niepełnosprawności zatrudnionego pracownika lub w przypadku gdy zatrudnienie osoby niepełnosprawnej nie wymagało przystosowania o spełnieniu warunków bezpieczeństwa i higieny pracy na tym stanowisku. </a:t>
            </a:r>
          </a:p>
          <a:p>
            <a:pPr marL="0" indent="0" algn="just">
              <a:lnSpc>
                <a:spcPct val="114000"/>
              </a:lnSpc>
              <a:buNone/>
            </a:pPr>
            <a:r>
              <a:rPr lang="pl-PL" sz="2500" dirty="0"/>
              <a:t>Jeżeli okres zatrudnienia osoby niepełnosprawnej jest krótszy niż 36 miesięcy, będziesz musiał na zwrócić za pośrednictwem starosty środki w wysokości 1/36 ogólnej kwoty zwrotu za każdy miesiąc brakujący do upływu 36 miesięcy, jednak </a:t>
            </a:r>
            <a:br>
              <a:rPr lang="pl-PL" sz="2500" dirty="0"/>
            </a:br>
            <a:r>
              <a:rPr lang="pl-PL" sz="2500" dirty="0"/>
              <a:t>w wysokości nie mniejszej niż 1/6 tej kwoty. </a:t>
            </a:r>
            <a:endParaRPr lang="pl-PL" sz="25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55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642256" y="365125"/>
            <a:ext cx="10951091" cy="434150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Zwrot pracodawcom kosztów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wyposażenia stanowisk pracy</a:t>
            </a:r>
            <a:endParaRPr lang="pl-PL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14000"/>
              </a:lnSpc>
              <a:buNone/>
            </a:pPr>
            <a:endParaRPr lang="pl-PL" dirty="0"/>
          </a:p>
          <a:p>
            <a:pPr marL="0" indent="0" algn="just">
              <a:lnSpc>
                <a:spcPct val="114000"/>
              </a:lnSpc>
              <a:buNone/>
            </a:pPr>
            <a:r>
              <a:rPr lang="pl-PL" dirty="0"/>
              <a:t>Ten rodzaj wsparcia obejmuje </a:t>
            </a:r>
            <a:r>
              <a:rPr lang="pl-PL" b="1" dirty="0"/>
              <a:t>refundację kosztów zakupu lub wytworzenia wyposażenia stanowiska pracy w związku z zatrudnieniem niepełnosprawnej osoby bezrobotnej lub poszukującej pracy</a:t>
            </a:r>
            <a:r>
              <a:rPr lang="pl-PL" dirty="0"/>
              <a:t>. </a:t>
            </a:r>
            <a:br>
              <a:rPr lang="pl-PL" dirty="0"/>
            </a:br>
            <a:r>
              <a:rPr lang="pl-PL" dirty="0"/>
              <a:t>W odróżnieniu od zwrotu kosztów przystosowania stanowiska pracy jest to pomoc finansowa w zakupie narzędzi pracy, elementów stanowiska pracy (np. krzesła, biurka, lampki). Maksymalna wysokość pomocy finansowej </a:t>
            </a:r>
            <a:br>
              <a:rPr lang="pl-PL" dirty="0"/>
            </a:br>
            <a:r>
              <a:rPr lang="pl-PL" dirty="0"/>
              <a:t>ze środków PFRON nie może przekraczać piętnastokrotnego przeciętnego wynagrodzenia. </a:t>
            </a:r>
            <a:endParaRPr lang="pl-PL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5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idx="4294967295"/>
          </p:nvPr>
        </p:nvSpPr>
        <p:spPr>
          <a:xfrm>
            <a:off x="425361" y="662367"/>
            <a:ext cx="11041519" cy="4191001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Mechanizm działania Funduszu</a:t>
            </a:r>
          </a:p>
          <a:p>
            <a:pPr marL="0" indent="0" algn="ctr">
              <a:buNone/>
            </a:pPr>
            <a:endParaRPr lang="pl-PL" sz="4000" b="1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14000"/>
              </a:lnSpc>
              <a:buNone/>
            </a:pPr>
            <a:r>
              <a:rPr lang="pl-PL" dirty="0"/>
              <a:t>Środki PFRON pochodzą od pracodawców, niezatrudniających osób niepełnosprawnych  i są wydatkowane przede wszystkim na cele związane z zatrudnianiem lub samozatrudnieniem osób niepełnosprawnych. </a:t>
            </a:r>
          </a:p>
          <a:p>
            <a:pPr marL="0" indent="0" algn="just">
              <a:lnSpc>
                <a:spcPct val="114000"/>
              </a:lnSpc>
              <a:buNone/>
            </a:pPr>
            <a:endParaRPr lang="pl-PL" dirty="0"/>
          </a:p>
          <a:p>
            <a:pPr marL="0" indent="0" algn="ctr">
              <a:lnSpc>
                <a:spcPct val="114000"/>
              </a:lnSpc>
              <a:buNone/>
            </a:pPr>
            <a:r>
              <a:rPr lang="pl-PL" dirty="0"/>
              <a:t>Zgromadzone przez Fundusz środki przeznaczane są zgodnie </a:t>
            </a:r>
            <a:br>
              <a:rPr lang="pl-PL" dirty="0"/>
            </a:br>
            <a:r>
              <a:rPr lang="pl-PL" dirty="0"/>
              <a:t>z Ustawą na wspieranie aktywności zawodowej osób niepełnosprawnych, tak by wyrównywać ich szanse na otwartym rynku pracy  i  minimalizować ich WYKLUCZENIE SPOŁECZNE</a:t>
            </a:r>
          </a:p>
          <a:p>
            <a:pPr marL="0" indent="0">
              <a:buNone/>
            </a:pPr>
            <a:endParaRPr lang="pl-PL" dirty="0"/>
          </a:p>
          <a:p>
            <a:pPr algn="ctr"/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0013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642256" y="365125"/>
            <a:ext cx="10951091" cy="434150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Zwrot pracodawcom kosztów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wyposażenia stanowisk pracy</a:t>
            </a:r>
            <a:endParaRPr lang="pl-PL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14000"/>
              </a:lnSpc>
              <a:buNone/>
            </a:pPr>
            <a:endParaRPr lang="pl-PL" dirty="0"/>
          </a:p>
          <a:p>
            <a:pPr marL="0" indent="0" algn="just">
              <a:lnSpc>
                <a:spcPct val="114000"/>
              </a:lnSpc>
              <a:buNone/>
            </a:pPr>
            <a:r>
              <a:rPr lang="pl-PL" dirty="0"/>
              <a:t>O refundację kosztów wyposażenia stanowiska pracy może wystąpić pracodawca, który zobowiąże się do zatrudniania osoby niepełnosprawnej przez okres co najmniej 36 miesięcy. Przez zatrudnienie należy rozumieć umowę o pracę, a nie umowę cywilnoprawną. </a:t>
            </a:r>
          </a:p>
          <a:p>
            <a:pPr marL="0" indent="0" algn="just">
              <a:lnSpc>
                <a:spcPct val="114000"/>
              </a:lnSpc>
              <a:buNone/>
            </a:pPr>
            <a:r>
              <a:rPr lang="pl-PL" dirty="0"/>
              <a:t>W przypadku niedopełnienia warunku związanego z okresem zatrudnienia pracodawca musi zwrócić otrzymane wsparcie finansowe.</a:t>
            </a:r>
            <a:endParaRPr lang="pl-PL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362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642256" y="365125"/>
            <a:ext cx="10951091" cy="434150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Zwrot pracodawcom kosztów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4000" b="1" dirty="0">
                <a:solidFill>
                  <a:schemeClr val="accent1"/>
                </a:solidFill>
              </a:rPr>
              <a:t>wyposażenia stanowisk pracy</a:t>
            </a:r>
            <a:endParaRPr lang="pl-PL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14000"/>
              </a:lnSpc>
              <a:buNone/>
            </a:pPr>
            <a:endParaRPr lang="pl-PL" sz="1000" dirty="0"/>
          </a:p>
          <a:p>
            <a:pPr marL="0" indent="0" algn="just">
              <a:lnSpc>
                <a:spcPct val="114000"/>
              </a:lnSpc>
              <a:buNone/>
            </a:pPr>
            <a:r>
              <a:rPr lang="pl-PL" dirty="0"/>
              <a:t>Wniosek o refundację kosztów wyposażenia stanowisk pracy składa się </a:t>
            </a:r>
            <a:br>
              <a:rPr lang="pl-PL" dirty="0"/>
            </a:br>
            <a:r>
              <a:rPr lang="pl-PL" dirty="0"/>
              <a:t>do starosty właściwego ze względu na miejsce zarejestrowania osoby niepełnosprawnej. </a:t>
            </a:r>
            <a:r>
              <a:rPr lang="pl-PL" b="1" dirty="0"/>
              <a:t>W zdecydowanej większości powiatów zadanie </a:t>
            </a:r>
            <a:br>
              <a:rPr lang="pl-PL" b="1" dirty="0"/>
            </a:br>
            <a:r>
              <a:rPr lang="pl-PL" b="1" dirty="0"/>
              <a:t>to realizuje powiatowy urząd pracy</a:t>
            </a:r>
            <a:r>
              <a:rPr lang="pl-PL" dirty="0"/>
              <a:t>. </a:t>
            </a:r>
          </a:p>
          <a:p>
            <a:pPr marL="0" indent="0" algn="just">
              <a:lnSpc>
                <a:spcPct val="114000"/>
              </a:lnSpc>
              <a:buNone/>
            </a:pPr>
            <a:r>
              <a:rPr lang="pl-PL" dirty="0"/>
              <a:t>Jeżeli wniosek po ocenie formalnej  i merytorycznej zostanie pozytywnie zaopiniowany, następuje podpisanie umowy między pracodawcą </a:t>
            </a:r>
            <a:br>
              <a:rPr lang="pl-PL" dirty="0"/>
            </a:br>
            <a:r>
              <a:rPr lang="pl-PL" dirty="0"/>
              <a:t>a starostą. Umowa jest podstawą przekazania środków publicznych </a:t>
            </a:r>
            <a:br>
              <a:rPr lang="pl-PL" dirty="0"/>
            </a:br>
            <a:r>
              <a:rPr lang="pl-PL" dirty="0"/>
              <a:t>na refundację. Wydatki poniesione przez pracodawcę przed podpisaniem umowy nie mogą zostać zrefundowane.</a:t>
            </a:r>
            <a:endParaRPr lang="pl-PL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188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523663" y="617592"/>
            <a:ext cx="11032832" cy="4341501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6"/>
                </a:solidFill>
              </a:rPr>
              <a:t>Kontakt z Oddziałem Opolskim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6"/>
                </a:solidFill>
              </a:rPr>
              <a:t>Państwowego Funduszu Rehabilitacji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6"/>
                </a:solidFill>
              </a:rPr>
              <a:t>Osób Niepełnosprawnych</a:t>
            </a:r>
            <a:endParaRPr lang="pl-PL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ul. Katowicka 55</a:t>
            </a:r>
          </a:p>
          <a:p>
            <a:pPr marL="0" indent="0" algn="ctr">
              <a:buNone/>
            </a:pPr>
            <a:r>
              <a:rPr lang="pl-PL" dirty="0"/>
              <a:t>45-061 Opole</a:t>
            </a:r>
          </a:p>
          <a:p>
            <a:pPr marL="0" indent="0" algn="ctr">
              <a:buClr>
                <a:schemeClr val="tx1"/>
              </a:buClr>
              <a:buNone/>
            </a:pPr>
            <a:endParaRPr lang="pl-PL" dirty="0"/>
          </a:p>
          <a:p>
            <a:pPr marL="0" indent="0" algn="ctr">
              <a:buClr>
                <a:schemeClr val="tx1"/>
              </a:buClr>
              <a:buNone/>
            </a:pPr>
            <a:r>
              <a:rPr lang="pl-PL" dirty="0"/>
              <a:t>tel. 77 887 20 20 lub 77 887 20 24 lub 77 887 20 31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pl-PL" dirty="0"/>
              <a:t>e-mail: opole@pfron.org.pl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pl-PL" dirty="0"/>
              <a:t>www.pfron.org.pl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9511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6"/>
                </a:solidFill>
              </a:rPr>
              <a:t>Dziękuję za uwagę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65668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ytuł 82"/>
          <p:cNvSpPr>
            <a:spLocks noGrp="1"/>
          </p:cNvSpPr>
          <p:nvPr>
            <p:ph type="title"/>
          </p:nvPr>
        </p:nvSpPr>
        <p:spPr>
          <a:xfrm>
            <a:off x="1936750" y="399887"/>
            <a:ext cx="9509082" cy="1325559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accent6"/>
                </a:solidFill>
              </a:rPr>
              <a:t>Formy wsparcia finansowane przez PFRON</a:t>
            </a:r>
            <a:br>
              <a:rPr lang="pl-PL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4000" dirty="0"/>
          </a:p>
        </p:txBody>
      </p:sp>
      <p:sp>
        <p:nvSpPr>
          <p:cNvPr id="84" name="Symbol zastępczy zawartości 83"/>
          <p:cNvSpPr>
            <a:spLocks noGrp="1"/>
          </p:cNvSpPr>
          <p:nvPr>
            <p:ph idx="14"/>
          </p:nvPr>
        </p:nvSpPr>
        <p:spPr>
          <a:xfrm>
            <a:off x="755650" y="1270803"/>
            <a:ext cx="10939971" cy="3109815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solidFill>
                  <a:schemeClr val="tx2">
                    <a:lumMod val="90000"/>
                  </a:schemeClr>
                </a:solidFill>
              </a:rPr>
              <a:t>PFRON finansuje szereg form wsparcia kierowanych do pracodawców tj.: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2">
                    <a:lumMod val="90000"/>
                  </a:schemeClr>
                </a:solidFill>
              </a:rPr>
              <a:t>1.	dofinansowanie do wynagrodzenia pracownika niepełnosprawnego, 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2">
                    <a:lumMod val="90000"/>
                  </a:schemeClr>
                </a:solidFill>
              </a:rPr>
              <a:t>2.	dofinansowanie do kredytów – osoba niepełnosprawna prowadząca działalność gospodarczą albo własne lub dzierżawione gospodarstwo rolne może otrzymać dofinansowaniu w wysokości do 50% oprocentowania zaciągniętych kredytów bankowych na kontynuowanie tej działalności,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2">
                    <a:lumMod val="90000"/>
                  </a:schemeClr>
                </a:solidFill>
              </a:rPr>
              <a:t>3.	refundacja dodatkowych kosztów poniesionych przez pracodawcę prowadzącego zakład pracy chronionej, 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2">
                    <a:lumMod val="90000"/>
                  </a:schemeClr>
                </a:solidFill>
              </a:rPr>
              <a:t>4.	szkolenia i staże pracowników, 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2">
                    <a:lumMod val="90000"/>
                  </a:schemeClr>
                </a:solidFill>
              </a:rPr>
              <a:t>5.	przystosowanie stanowisk pracy do potrzeb niepełnosprawnego pracownika,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2">
                    <a:lumMod val="90000"/>
                  </a:schemeClr>
                </a:solidFill>
              </a:rPr>
              <a:t>6.	zwrot pracodawcom kosztów wyposażenia stanowisk pracy, 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2">
                    <a:lumMod val="90000"/>
                  </a:schemeClr>
                </a:solidFill>
              </a:rPr>
              <a:t>7.	zatrudnienie pracownika pomagającego pracownikowi niepełnosprawnemu w pracy.</a:t>
            </a:r>
          </a:p>
          <a:p>
            <a:pPr marL="0" indent="0">
              <a:buNone/>
            </a:pPr>
            <a:endParaRPr lang="pl-PL" sz="2400" dirty="0">
              <a:solidFill>
                <a:schemeClr val="tx2">
                  <a:lumMod val="90000"/>
                </a:schemeClr>
              </a:solidFill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70803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594496" y="1158506"/>
            <a:ext cx="11032832" cy="4341501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6"/>
                </a:solidFill>
              </a:rPr>
              <a:t>Dofinansowanie do wynagrodzeń </a:t>
            </a:r>
            <a:br>
              <a:rPr lang="pl-PL" sz="4000" b="1" dirty="0">
                <a:solidFill>
                  <a:schemeClr val="accent6"/>
                </a:solidFill>
              </a:rPr>
            </a:br>
            <a:r>
              <a:rPr lang="pl-PL" sz="4000" b="1" dirty="0">
                <a:solidFill>
                  <a:schemeClr val="accent6"/>
                </a:solidFill>
              </a:rPr>
              <a:t>zatrudnionych osób niepełnosprawnych (</a:t>
            </a:r>
            <a:r>
              <a:rPr lang="pl-PL" sz="4000" b="1" dirty="0" err="1">
                <a:solidFill>
                  <a:schemeClr val="accent6"/>
                </a:solidFill>
              </a:rPr>
              <a:t>SODiR</a:t>
            </a:r>
            <a:r>
              <a:rPr lang="pl-PL" sz="4000" b="1" dirty="0">
                <a:solidFill>
                  <a:schemeClr val="accent6"/>
                </a:solidFill>
              </a:rPr>
              <a:t>)</a:t>
            </a:r>
          </a:p>
          <a:p>
            <a:pPr marL="0" indent="0" algn="ctr">
              <a:buNone/>
            </a:pPr>
            <a:endParaRPr lang="pl-PL" i="1" dirty="0">
              <a:latin typeface="Calibri" panose="020F0502020204030204" pitchFamily="34" charset="0"/>
              <a:ea typeface="Times New Roman"/>
            </a:endParaRPr>
          </a:p>
          <a:p>
            <a:pPr marL="0" indent="0" algn="just">
              <a:lnSpc>
                <a:spcPct val="114000"/>
              </a:lnSpc>
              <a:buNone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Przepisy dotyczące dofinansowania do wynagrodzeń zatrudnionych pracowników niepełnosprawnych weszły w życie od 1 stycznia 2004 r.             i zostały zawarte w przepisach art. 26 a-c znowelizowanej ustawy z dnia 27 sierpnia 1997 r. o rehabilitacji zawodowej i społecznej oraz zatrudnianiu osób niepełnosprawnych.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051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496194" y="484211"/>
            <a:ext cx="11079618" cy="4545718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Dofinansowanie do wynagrodzeń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zatrudnionych osób niepełnosprawnych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(</a:t>
            </a:r>
            <a:r>
              <a:rPr lang="pl-PL" sz="4000" b="1" dirty="0" err="1">
                <a:solidFill>
                  <a:schemeClr val="accent1"/>
                </a:solidFill>
              </a:rPr>
              <a:t>SODiR</a:t>
            </a:r>
            <a:r>
              <a:rPr lang="pl-PL" sz="4000" b="1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Dofinansowanie przysługuje</a:t>
            </a:r>
          </a:p>
          <a:p>
            <a:pPr marL="0" indent="0" algn="ctr">
              <a:lnSpc>
                <a:spcPct val="0"/>
              </a:lnSpc>
              <a:buNone/>
            </a:pPr>
            <a:endParaRPr lang="pl-PL" dirty="0">
              <a:latin typeface="Calibri" panose="020F0502020204030204" pitchFamily="34" charset="0"/>
              <a:ea typeface="Times New Roman"/>
            </a:endParaRP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pracodawcom prowadzącym zakład pracy chronionej,</a:t>
            </a: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pracodawcom zatrudniającym co najmniej 25 pracowników w przeliczeniu na pełny wymiar czasu pracy i osiągającym wskaźnik zatrudnienia osób niepełnosprawnych w wysokości co najmniej 6%,</a:t>
            </a: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pracodawcom zatrudniającym w przeliczeniu na pełny wymiar czasu pracy mniej niż 25 pracowników,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058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541091" y="529465"/>
            <a:ext cx="11066918" cy="4635499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Dofinansowanie do wynagrodzeń </a:t>
            </a:r>
            <a:br>
              <a:rPr lang="pl-PL" sz="4000" b="1" dirty="0">
                <a:solidFill>
                  <a:schemeClr val="accent1"/>
                </a:solidFill>
              </a:rPr>
            </a:br>
            <a:r>
              <a:rPr lang="pl-PL" sz="4000" b="1" dirty="0">
                <a:solidFill>
                  <a:schemeClr val="accent1"/>
                </a:solidFill>
              </a:rPr>
              <a:t>zatrudnionych osób niepełnosprawnych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(</a:t>
            </a:r>
            <a:r>
              <a:rPr lang="pl-PL" sz="4000" b="1" dirty="0" err="1">
                <a:solidFill>
                  <a:schemeClr val="accent1"/>
                </a:solidFill>
              </a:rPr>
              <a:t>SODiR</a:t>
            </a:r>
            <a:r>
              <a:rPr lang="pl-PL" sz="4000" b="1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pl-PL" b="1" u="sng" dirty="0">
                <a:ea typeface="Times New Roman"/>
              </a:rPr>
              <a:t>Dofinansowanie </a:t>
            </a:r>
            <a:r>
              <a:rPr lang="pl-PL" b="1" u="sng" dirty="0">
                <a:solidFill>
                  <a:srgbClr val="FF0000"/>
                </a:solidFill>
                <a:ea typeface="Times New Roman"/>
              </a:rPr>
              <a:t>nie przysługuje</a:t>
            </a:r>
          </a:p>
          <a:p>
            <a:pPr marL="0" indent="0" algn="ctr">
              <a:lnSpc>
                <a:spcPct val="50000"/>
              </a:lnSpc>
              <a:buNone/>
            </a:pPr>
            <a:endParaRPr lang="pl-PL" sz="2000" dirty="0">
              <a:latin typeface="Calibri" panose="020F0502020204030204" pitchFamily="34" charset="0"/>
              <a:ea typeface="Times New Roman"/>
            </a:endParaRP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ea typeface="Times New Roman"/>
              </a:rPr>
              <a:t>pracodawcom zatrudniającym w przeliczeniu na pełny wymiar czasu pracy co najmniej 25 pracowników i nie osiągającym wskaźnika zatrudnienia osób niepełnosprawnych w wysokości co najmniej 6% (a więc zobowiązanym do wpłat na Fundusz),</a:t>
            </a: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ea typeface="Times New Roman"/>
              </a:rPr>
              <a:t>do wynagrodzenia pracownika w części finansowanej ze środków publicznych (wyjątek stanowi przypadek, gdy sfinansowałeś  wynagrodzenie pracownika niepełnosprawnego ze środków publicznych z prowadzonej działalności lub z dochodów publicznych, o których mowa w ustawie o finansach publicznych</a:t>
            </a:r>
          </a:p>
          <a:p>
            <a:pPr marL="0" indent="0"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None/>
            </a:pPr>
            <a:endParaRPr lang="pl-PL" sz="2000" dirty="0">
              <a:latin typeface="Calibri" panose="020F0502020204030204" pitchFamily="34" charset="0"/>
              <a:ea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9496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597973" y="446468"/>
            <a:ext cx="10990718" cy="4813300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Dofinansowanie do wynagrodzeń </a:t>
            </a:r>
            <a:br>
              <a:rPr lang="pl-PL" sz="4000" b="1" dirty="0">
                <a:solidFill>
                  <a:schemeClr val="accent1"/>
                </a:solidFill>
              </a:rPr>
            </a:br>
            <a:r>
              <a:rPr lang="pl-PL" sz="4000" b="1" dirty="0">
                <a:solidFill>
                  <a:schemeClr val="accent1"/>
                </a:solidFill>
              </a:rPr>
              <a:t>zatrudnionych osób niepełnosprawnych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(</a:t>
            </a:r>
            <a:r>
              <a:rPr lang="pl-PL" sz="4000" b="1" dirty="0" err="1">
                <a:solidFill>
                  <a:schemeClr val="accent1"/>
                </a:solidFill>
              </a:rPr>
              <a:t>SODiR</a:t>
            </a:r>
            <a:r>
              <a:rPr lang="pl-PL" sz="4000" b="1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pl-PL" b="1" u="sng" dirty="0">
                <a:latin typeface="Calibri" panose="020F0502020204030204" pitchFamily="34" charset="0"/>
                <a:ea typeface="Times New Roman"/>
              </a:rPr>
              <a:t>Dofinansowanie</a:t>
            </a:r>
            <a:r>
              <a:rPr lang="pl-PL" b="1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/>
              </a:rPr>
              <a:t> </a:t>
            </a:r>
            <a:r>
              <a:rPr lang="pl-PL" b="1" u="sng" dirty="0">
                <a:solidFill>
                  <a:srgbClr val="E65F48"/>
                </a:solidFill>
                <a:latin typeface="Calibri" panose="020F0502020204030204" pitchFamily="34" charset="0"/>
                <a:ea typeface="Times New Roman"/>
              </a:rPr>
              <a:t>nie przysługuje</a:t>
            </a:r>
          </a:p>
          <a:p>
            <a:pPr marL="0" indent="0" algn="ctr">
              <a:lnSpc>
                <a:spcPct val="50000"/>
              </a:lnSpc>
              <a:buNone/>
            </a:pPr>
            <a:endParaRPr lang="pl-PL" dirty="0">
              <a:latin typeface="Calibri" panose="020F0502020204030204" pitchFamily="34" charset="0"/>
              <a:ea typeface="Times New Roman"/>
            </a:endParaRP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ea typeface="Times New Roman"/>
              </a:rPr>
              <a:t>jeżeli pracodawca posiada zaległości w zobowiązaniach wobec Funduszu przekraczające ogółem kwotę 100 zł,</a:t>
            </a: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ea typeface="Times New Roman"/>
              </a:rPr>
              <a:t>jeżeli miesięczne koszty płacy zostały poniesione przez pracodawcę          </a:t>
            </a:r>
            <a:br>
              <a:rPr lang="pl-PL" sz="2000" dirty="0">
                <a:latin typeface="Calibri" panose="020F0502020204030204" pitchFamily="34" charset="0"/>
                <a:ea typeface="Times New Roman"/>
              </a:rPr>
            </a:br>
            <a:r>
              <a:rPr lang="pl-PL" sz="2000" dirty="0">
                <a:latin typeface="Calibri" panose="020F0502020204030204" pitchFamily="34" charset="0"/>
                <a:ea typeface="Times New Roman"/>
              </a:rPr>
              <a:t>z uchybieniem terminów, wynikających z odrębnych przepisów, przekraczającym 14 dni (dopuszczalna jest dopłata składek ZUS z uchybieniem terminu powyżej 14 dni, o ile nie przekroczy ona 2% należnych składek za dany okres sprawozdawczy).</a:t>
            </a: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Calibri" panose="020F0502020204030204" pitchFamily="34" charset="0"/>
              <a:ea typeface="Times New Roman"/>
            </a:endParaRPr>
          </a:p>
          <a:p>
            <a:pPr marL="0" indent="0">
              <a:buNone/>
            </a:pP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3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5"/>
          </p:nvPr>
        </p:nvSpPr>
        <p:spPr>
          <a:xfrm>
            <a:off x="373666" y="523383"/>
            <a:ext cx="11066918" cy="4711699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Dofinansowanie do wynagrodzeń </a:t>
            </a:r>
            <a:br>
              <a:rPr lang="pl-PL" sz="4000" b="1" dirty="0">
                <a:solidFill>
                  <a:schemeClr val="accent1"/>
                </a:solidFill>
              </a:rPr>
            </a:br>
            <a:r>
              <a:rPr lang="pl-PL" sz="4000" b="1" dirty="0">
                <a:solidFill>
                  <a:schemeClr val="accent1"/>
                </a:solidFill>
              </a:rPr>
              <a:t>zatrudnionych osób niepełnosprawnych 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accent1"/>
                </a:solidFill>
              </a:rPr>
              <a:t>(</a:t>
            </a:r>
            <a:r>
              <a:rPr lang="pl-PL" sz="4000" b="1" dirty="0" err="1">
                <a:solidFill>
                  <a:schemeClr val="accent1"/>
                </a:solidFill>
              </a:rPr>
              <a:t>SODiR</a:t>
            </a:r>
            <a:r>
              <a:rPr lang="pl-PL" sz="4000" b="1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Na kogo przysługuje dofinansowanie</a:t>
            </a:r>
            <a:endParaRPr lang="pl-PL" dirty="0">
              <a:latin typeface="Calibri" panose="020F0502020204030204" pitchFamily="34" charset="0"/>
              <a:ea typeface="Times New Roman"/>
            </a:endParaRP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dofinansowanie przysługuje na osoby niepełnosprawne zatrudnione zgodnie z przepisami prawa pracy, a więc nie przysługuje na osoby,             z którymi zawarto umowy cywilnoprawne (o dzieło, umowa zlecenia),</a:t>
            </a:r>
          </a:p>
          <a:p>
            <a:pPr algn="just">
              <a:lnSpc>
                <a:spcPct val="114000"/>
              </a:lnSpc>
              <a:buClr>
                <a:schemeClr val="tx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ea typeface="Times New Roman"/>
              </a:rPr>
              <a:t>dofinansowanie przysługuje na pracowników niepełnosprawnych, którzy nie mają ustalonego prawa do emerytury, z wyłączeniem emerytów </a:t>
            </a:r>
            <a:br>
              <a:rPr lang="pl-PL" dirty="0">
                <a:latin typeface="Calibri" panose="020F0502020204030204" pitchFamily="34" charset="0"/>
                <a:ea typeface="Times New Roman"/>
              </a:rPr>
            </a:br>
            <a:r>
              <a:rPr lang="pl-PL" dirty="0">
                <a:latin typeface="Calibri" panose="020F0502020204030204" pitchFamily="34" charset="0"/>
                <a:ea typeface="Times New Roman"/>
              </a:rPr>
              <a:t>ze znacznym stopniem niepełnosprawności.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735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standardowy 1">
      <a:dk1>
        <a:srgbClr val="53565A"/>
      </a:dk1>
      <a:lt1>
        <a:sysClr val="window" lastClr="FFFFFF"/>
      </a:lt1>
      <a:dk2>
        <a:srgbClr val="53565A"/>
      </a:dk2>
      <a:lt2>
        <a:srgbClr val="E7E6E6"/>
      </a:lt2>
      <a:accent1>
        <a:srgbClr val="48A23F"/>
      </a:accent1>
      <a:accent2>
        <a:srgbClr val="CB333B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</TotalTime>
  <Words>884</Words>
  <Application>Microsoft Office PowerPoint</Application>
  <PresentationFormat>Panoramiczny</PresentationFormat>
  <Paragraphs>191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Wingdings 2</vt:lpstr>
      <vt:lpstr>Office Theme</vt:lpstr>
      <vt:lpstr>Prezentacja programu PowerPoint</vt:lpstr>
      <vt:lpstr>  którego środki przeznaczane są na rehabilitację zawodową i społeczną  osób niepełnosprawnych oraz zatrudnianie osób niepełnosprawnych  Biuro PFRON w Warszawie  tel. (22) 50 55 500 infolinia:  801 233 554, 22 581 84 10 (godz. 9:00-15:00)  Oddział Opolski PFRON tel. (77) 887 20 00  </vt:lpstr>
      <vt:lpstr>Prezentacja programu PowerPoint</vt:lpstr>
      <vt:lpstr>Formy wsparcia finansowane przez PFRON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</dc:creator>
  <cp:lastModifiedBy>Salachna Dorota</cp:lastModifiedBy>
  <cp:revision>94</cp:revision>
  <dcterms:created xsi:type="dcterms:W3CDTF">2017-02-09T14:40:32Z</dcterms:created>
  <dcterms:modified xsi:type="dcterms:W3CDTF">2019-11-20T06:37:45Z</dcterms:modified>
</cp:coreProperties>
</file>