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424" r:id="rId3"/>
    <p:sldId id="486" r:id="rId4"/>
    <p:sldId id="487" r:id="rId5"/>
    <p:sldId id="488" r:id="rId6"/>
    <p:sldId id="489" r:id="rId7"/>
    <p:sldId id="439" r:id="rId8"/>
    <p:sldId id="556" r:id="rId9"/>
    <p:sldId id="475" r:id="rId10"/>
    <p:sldId id="476" r:id="rId11"/>
    <p:sldId id="478" r:id="rId12"/>
    <p:sldId id="479" r:id="rId13"/>
    <p:sldId id="542" r:id="rId14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rawska" initials="a" lastIdx="28" clrIdx="0"/>
  <p:cmAuthor id="1" name="G. Syska" initials="GS" lastIdx="17" clrIdx="1"/>
  <p:cmAuthor id="2" name="a.bednarek" initials="a" lastIdx="9" clrIdx="2"/>
  <p:cmAuthor id="3" name="K. Hemon" initials="KH" lastIdx="3" clrIdx="3"/>
  <p:cmAuthor id="4" name="E. Wesoła" initials="EW" lastIdx="1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89C1"/>
    <a:srgbClr val="CEEC70"/>
    <a:srgbClr val="B1C7E1"/>
    <a:srgbClr val="618DC3"/>
    <a:srgbClr val="779DCB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20" autoAdjust="0"/>
    <p:restoredTop sz="94660"/>
  </p:normalViewPr>
  <p:slideViewPr>
    <p:cSldViewPr>
      <p:cViewPr varScale="1">
        <p:scale>
          <a:sx n="111" d="100"/>
          <a:sy n="111" d="100"/>
        </p:scale>
        <p:origin x="150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50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459A28-9037-4D1A-8C8B-33391A1A2A9B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B87E4D9-B364-4B10-8846-AAAB6713F1F3}">
      <dgm:prSet phldrT="[Teks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3200" dirty="0"/>
            <a:t>Rola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3200" dirty="0"/>
            <a:t>WUP w Opolu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3200" dirty="0"/>
            <a:t>w ramach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3200" dirty="0"/>
            <a:t>RPO WO 2021-2027</a:t>
          </a:r>
        </a:p>
      </dgm:t>
    </dgm:pt>
    <dgm:pt modelId="{CCDFF09A-A493-43EA-BF21-24690C89EA00}" type="parTrans" cxnId="{FF2E8D09-21A4-417C-B9DB-F24BC9BB787B}">
      <dgm:prSet/>
      <dgm:spPr/>
      <dgm:t>
        <a:bodyPr/>
        <a:lstStyle/>
        <a:p>
          <a:endParaRPr lang="pl-PL"/>
        </a:p>
      </dgm:t>
    </dgm:pt>
    <dgm:pt modelId="{5BF2AADF-B111-42CA-825C-CF5DD546976C}" type="sibTrans" cxnId="{FF2E8D09-21A4-417C-B9DB-F24BC9BB787B}">
      <dgm:prSet/>
      <dgm:spPr/>
      <dgm:t>
        <a:bodyPr/>
        <a:lstStyle/>
        <a:p>
          <a:endParaRPr lang="pl-PL"/>
        </a:p>
      </dgm:t>
    </dgm:pt>
    <dgm:pt modelId="{6CF5723F-4E97-4E62-A8CC-9D38EC6511B6}">
      <dgm:prSet phldrT="[Tekst]" custT="1"/>
      <dgm:spPr/>
      <dgm:t>
        <a:bodyPr/>
        <a:lstStyle/>
        <a:p>
          <a:r>
            <a:rPr lang="pl-PL" sz="2800" dirty="0">
              <a:solidFill>
                <a:srgbClr val="FF0000"/>
              </a:solidFill>
            </a:rPr>
            <a:t>Instytucja Pośrednicząca </a:t>
          </a:r>
          <a:r>
            <a:rPr lang="pl-PL" sz="2000" dirty="0"/>
            <a:t>( dla obszaru rynku pracy, edukacji, włączenia społecznego)</a:t>
          </a:r>
          <a:endParaRPr lang="pl-PL" sz="2800" dirty="0"/>
        </a:p>
      </dgm:t>
    </dgm:pt>
    <dgm:pt modelId="{0EB967F7-2569-41EC-94C3-856F6DBA6D64}" type="parTrans" cxnId="{A7BE87FF-47E9-49F7-AEF1-FF7EFEBBB1EE}">
      <dgm:prSet/>
      <dgm:spPr/>
      <dgm:t>
        <a:bodyPr/>
        <a:lstStyle/>
        <a:p>
          <a:endParaRPr lang="pl-PL"/>
        </a:p>
      </dgm:t>
    </dgm:pt>
    <dgm:pt modelId="{6F1664DF-9D82-4428-B815-F409FD8E0C1D}" type="sibTrans" cxnId="{A7BE87FF-47E9-49F7-AEF1-FF7EFEBBB1EE}">
      <dgm:prSet/>
      <dgm:spPr/>
      <dgm:t>
        <a:bodyPr/>
        <a:lstStyle/>
        <a:p>
          <a:endParaRPr lang="pl-PL"/>
        </a:p>
      </dgm:t>
    </dgm:pt>
    <dgm:pt modelId="{182BEC15-49D7-4033-B310-3F729A86ECF7}">
      <dgm:prSet phldrT="[Tekst]"/>
      <dgm:spPr/>
      <dgm:t>
        <a:bodyPr/>
        <a:lstStyle/>
        <a:p>
          <a:r>
            <a:rPr lang="pl-PL" dirty="0"/>
            <a:t>Beneficjent – realizator projektów własnych</a:t>
          </a:r>
        </a:p>
      </dgm:t>
    </dgm:pt>
    <dgm:pt modelId="{FB42A6C5-1E21-4EED-B744-9FC5C7D277A5}" type="parTrans" cxnId="{D1F542B5-6F9B-4BB3-8986-1A8E76600CA4}">
      <dgm:prSet/>
      <dgm:spPr/>
      <dgm:t>
        <a:bodyPr/>
        <a:lstStyle/>
        <a:p>
          <a:endParaRPr lang="pl-PL"/>
        </a:p>
      </dgm:t>
    </dgm:pt>
    <dgm:pt modelId="{9DC0A5D8-4B78-46B0-BC75-E47EE95A932E}" type="sibTrans" cxnId="{D1F542B5-6F9B-4BB3-8986-1A8E76600CA4}">
      <dgm:prSet/>
      <dgm:spPr/>
      <dgm:t>
        <a:bodyPr/>
        <a:lstStyle/>
        <a:p>
          <a:endParaRPr lang="pl-PL"/>
        </a:p>
      </dgm:t>
    </dgm:pt>
    <dgm:pt modelId="{5F2CE0DD-74C6-4CC4-9602-78581E4747A4}">
      <dgm:prSet/>
      <dgm:spPr/>
    </dgm:pt>
    <dgm:pt modelId="{715AD307-9BE5-45D9-9E2D-86835A508BA3}" type="parTrans" cxnId="{D9CC545D-A1DD-4D7A-8B67-64709B586488}">
      <dgm:prSet/>
      <dgm:spPr/>
      <dgm:t>
        <a:bodyPr/>
        <a:lstStyle/>
        <a:p>
          <a:endParaRPr lang="pl-PL"/>
        </a:p>
      </dgm:t>
    </dgm:pt>
    <dgm:pt modelId="{09BFD06F-1302-44BF-96A1-08BFB0EED9DF}" type="sibTrans" cxnId="{D9CC545D-A1DD-4D7A-8B67-64709B586488}">
      <dgm:prSet/>
      <dgm:spPr/>
      <dgm:t>
        <a:bodyPr/>
        <a:lstStyle/>
        <a:p>
          <a:endParaRPr lang="pl-PL"/>
        </a:p>
      </dgm:t>
    </dgm:pt>
    <dgm:pt modelId="{C0B327FB-B241-44EB-8145-EDE90CCD2EE8}" type="pres">
      <dgm:prSet presAssocID="{0F459A28-9037-4D1A-8C8B-33391A1A2A9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9C8D6BAD-040C-4327-8D11-91ADAF5B28C2}" type="pres">
      <dgm:prSet presAssocID="{8B87E4D9-B364-4B10-8846-AAAB6713F1F3}" presName="singleCycle" presStyleCnt="0"/>
      <dgm:spPr/>
    </dgm:pt>
    <dgm:pt modelId="{873D8BA5-5DD6-49C4-B830-F47F8B4E667C}" type="pres">
      <dgm:prSet presAssocID="{8B87E4D9-B364-4B10-8846-AAAB6713F1F3}" presName="singleCenter" presStyleLbl="node1" presStyleIdx="0" presStyleCnt="3" custScaleX="269697" custScaleY="143387" custLinFactNeighborX="-3403" custLinFactNeighborY="-48797">
        <dgm:presLayoutVars>
          <dgm:chMax val="7"/>
          <dgm:chPref val="7"/>
        </dgm:presLayoutVars>
      </dgm:prSet>
      <dgm:spPr/>
    </dgm:pt>
    <dgm:pt modelId="{C66D2AED-4E81-44F2-8E7C-18B7C29ACAAF}" type="pres">
      <dgm:prSet presAssocID="{0EB967F7-2569-41EC-94C3-856F6DBA6D64}" presName="Name56" presStyleLbl="parChTrans1D2" presStyleIdx="0" presStyleCnt="2"/>
      <dgm:spPr/>
    </dgm:pt>
    <dgm:pt modelId="{A44E311C-3162-426C-945C-9DF6AED56105}" type="pres">
      <dgm:prSet presAssocID="{6CF5723F-4E97-4E62-A8CC-9D38EC6511B6}" presName="text0" presStyleLbl="node1" presStyleIdx="1" presStyleCnt="3" custScaleX="247823" custScaleY="193439" custRadScaleRad="152312" custRadScaleInc="-126840">
        <dgm:presLayoutVars>
          <dgm:bulletEnabled val="1"/>
        </dgm:presLayoutVars>
      </dgm:prSet>
      <dgm:spPr/>
    </dgm:pt>
    <dgm:pt modelId="{4EA5A1BF-9367-458A-AF6A-A0906AC834D2}" type="pres">
      <dgm:prSet presAssocID="{FB42A6C5-1E21-4EED-B744-9FC5C7D277A5}" presName="Name56" presStyleLbl="parChTrans1D2" presStyleIdx="1" presStyleCnt="2"/>
      <dgm:spPr/>
    </dgm:pt>
    <dgm:pt modelId="{6C4F1E7D-4607-4224-ADA2-C3B46974B798}" type="pres">
      <dgm:prSet presAssocID="{182BEC15-49D7-4033-B310-3F729A86ECF7}" presName="text0" presStyleLbl="node1" presStyleIdx="2" presStyleCnt="3" custScaleX="240373" custScaleY="212041" custRadScaleRad="125374" custRadScaleInc="-67176">
        <dgm:presLayoutVars>
          <dgm:bulletEnabled val="1"/>
        </dgm:presLayoutVars>
      </dgm:prSet>
      <dgm:spPr/>
    </dgm:pt>
  </dgm:ptLst>
  <dgm:cxnLst>
    <dgm:cxn modelId="{FF2E8D09-21A4-417C-B9DB-F24BC9BB787B}" srcId="{0F459A28-9037-4D1A-8C8B-33391A1A2A9B}" destId="{8B87E4D9-B364-4B10-8846-AAAB6713F1F3}" srcOrd="0" destOrd="0" parTransId="{CCDFF09A-A493-43EA-BF21-24690C89EA00}" sibTransId="{5BF2AADF-B111-42CA-825C-CF5DD546976C}"/>
    <dgm:cxn modelId="{77C53940-9B11-428C-99F4-F1D991041A68}" type="presOf" srcId="{182BEC15-49D7-4033-B310-3F729A86ECF7}" destId="{6C4F1E7D-4607-4224-ADA2-C3B46974B798}" srcOrd="0" destOrd="0" presId="urn:microsoft.com/office/officeart/2008/layout/RadialCluster"/>
    <dgm:cxn modelId="{D9CC545D-A1DD-4D7A-8B67-64709B586488}" srcId="{0F459A28-9037-4D1A-8C8B-33391A1A2A9B}" destId="{5F2CE0DD-74C6-4CC4-9602-78581E4747A4}" srcOrd="1" destOrd="0" parTransId="{715AD307-9BE5-45D9-9E2D-86835A508BA3}" sibTransId="{09BFD06F-1302-44BF-96A1-08BFB0EED9DF}"/>
    <dgm:cxn modelId="{5149DBAB-FAAB-4B20-9887-10D6D7DD617F}" type="presOf" srcId="{0F459A28-9037-4D1A-8C8B-33391A1A2A9B}" destId="{C0B327FB-B241-44EB-8145-EDE90CCD2EE8}" srcOrd="0" destOrd="0" presId="urn:microsoft.com/office/officeart/2008/layout/RadialCluster"/>
    <dgm:cxn modelId="{D1F542B5-6F9B-4BB3-8986-1A8E76600CA4}" srcId="{8B87E4D9-B364-4B10-8846-AAAB6713F1F3}" destId="{182BEC15-49D7-4033-B310-3F729A86ECF7}" srcOrd="1" destOrd="0" parTransId="{FB42A6C5-1E21-4EED-B744-9FC5C7D277A5}" sibTransId="{9DC0A5D8-4B78-46B0-BC75-E47EE95A932E}"/>
    <dgm:cxn modelId="{C0821BC2-8900-4F6C-BC06-F13337114B87}" type="presOf" srcId="{8B87E4D9-B364-4B10-8846-AAAB6713F1F3}" destId="{873D8BA5-5DD6-49C4-B830-F47F8B4E667C}" srcOrd="0" destOrd="0" presId="urn:microsoft.com/office/officeart/2008/layout/RadialCluster"/>
    <dgm:cxn modelId="{098813CD-14BA-483E-93D9-1ABEDD5854A4}" type="presOf" srcId="{FB42A6C5-1E21-4EED-B744-9FC5C7D277A5}" destId="{4EA5A1BF-9367-458A-AF6A-A0906AC834D2}" srcOrd="0" destOrd="0" presId="urn:microsoft.com/office/officeart/2008/layout/RadialCluster"/>
    <dgm:cxn modelId="{1BE365EA-159A-4CC5-A740-1155B4C53F10}" type="presOf" srcId="{0EB967F7-2569-41EC-94C3-856F6DBA6D64}" destId="{C66D2AED-4E81-44F2-8E7C-18B7C29ACAAF}" srcOrd="0" destOrd="0" presId="urn:microsoft.com/office/officeart/2008/layout/RadialCluster"/>
    <dgm:cxn modelId="{5FB05AED-C79C-40D9-886B-C1D40539DC8A}" type="presOf" srcId="{6CF5723F-4E97-4E62-A8CC-9D38EC6511B6}" destId="{A44E311C-3162-426C-945C-9DF6AED56105}" srcOrd="0" destOrd="0" presId="urn:microsoft.com/office/officeart/2008/layout/RadialCluster"/>
    <dgm:cxn modelId="{A7BE87FF-47E9-49F7-AEF1-FF7EFEBBB1EE}" srcId="{8B87E4D9-B364-4B10-8846-AAAB6713F1F3}" destId="{6CF5723F-4E97-4E62-A8CC-9D38EC6511B6}" srcOrd="0" destOrd="0" parTransId="{0EB967F7-2569-41EC-94C3-856F6DBA6D64}" sibTransId="{6F1664DF-9D82-4428-B815-F409FD8E0C1D}"/>
    <dgm:cxn modelId="{0112D892-EA96-4AF1-985D-7B87A03BF5EB}" type="presParOf" srcId="{C0B327FB-B241-44EB-8145-EDE90CCD2EE8}" destId="{9C8D6BAD-040C-4327-8D11-91ADAF5B28C2}" srcOrd="0" destOrd="0" presId="urn:microsoft.com/office/officeart/2008/layout/RadialCluster"/>
    <dgm:cxn modelId="{F9978120-1EAE-4516-8D47-F82FDF71BC55}" type="presParOf" srcId="{9C8D6BAD-040C-4327-8D11-91ADAF5B28C2}" destId="{873D8BA5-5DD6-49C4-B830-F47F8B4E667C}" srcOrd="0" destOrd="0" presId="urn:microsoft.com/office/officeart/2008/layout/RadialCluster"/>
    <dgm:cxn modelId="{CF4E4A70-B251-424B-8A74-5ABB40385744}" type="presParOf" srcId="{9C8D6BAD-040C-4327-8D11-91ADAF5B28C2}" destId="{C66D2AED-4E81-44F2-8E7C-18B7C29ACAAF}" srcOrd="1" destOrd="0" presId="urn:microsoft.com/office/officeart/2008/layout/RadialCluster"/>
    <dgm:cxn modelId="{F69C4A19-59E2-4CC6-AFF6-4B58B345DF18}" type="presParOf" srcId="{9C8D6BAD-040C-4327-8D11-91ADAF5B28C2}" destId="{A44E311C-3162-426C-945C-9DF6AED56105}" srcOrd="2" destOrd="0" presId="urn:microsoft.com/office/officeart/2008/layout/RadialCluster"/>
    <dgm:cxn modelId="{C1BA9350-83FF-429D-A1AD-5826A8D3E573}" type="presParOf" srcId="{9C8D6BAD-040C-4327-8D11-91ADAF5B28C2}" destId="{4EA5A1BF-9367-458A-AF6A-A0906AC834D2}" srcOrd="3" destOrd="0" presId="urn:microsoft.com/office/officeart/2008/layout/RadialCluster"/>
    <dgm:cxn modelId="{6237462D-C034-4CDD-8E0E-CC474ADBA7AB}" type="presParOf" srcId="{9C8D6BAD-040C-4327-8D11-91ADAF5B28C2}" destId="{6C4F1E7D-4607-4224-ADA2-C3B46974B798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D8BA5-5DD6-49C4-B830-F47F8B4E667C}">
      <dsp:nvSpPr>
        <dsp:cNvPr id="0" name=""/>
        <dsp:cNvSpPr/>
      </dsp:nvSpPr>
      <dsp:spPr>
        <a:xfrm>
          <a:off x="1296146" y="0"/>
          <a:ext cx="4003133" cy="2128304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3200" kern="1200" dirty="0"/>
            <a:t>Rola 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3200" kern="1200" dirty="0"/>
            <a:t>WUP w Opolu 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3200" kern="1200" dirty="0"/>
            <a:t>w ramach 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3200" kern="1200" dirty="0"/>
            <a:t>RPO WO 2021-2027</a:t>
          </a:r>
        </a:p>
      </dsp:txBody>
      <dsp:txXfrm>
        <a:off x="1400041" y="103895"/>
        <a:ext cx="3795343" cy="1920514"/>
      </dsp:txXfrm>
    </dsp:sp>
    <dsp:sp modelId="{C66D2AED-4E81-44F2-8E7C-18B7C29ACAAF}">
      <dsp:nvSpPr>
        <dsp:cNvPr id="0" name=""/>
        <dsp:cNvSpPr/>
      </dsp:nvSpPr>
      <dsp:spPr>
        <a:xfrm rot="7710913">
          <a:off x="1860577" y="2412891"/>
          <a:ext cx="7274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743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E311C-3162-426C-945C-9DF6AED56105}">
      <dsp:nvSpPr>
        <dsp:cNvPr id="0" name=""/>
        <dsp:cNvSpPr/>
      </dsp:nvSpPr>
      <dsp:spPr>
        <a:xfrm>
          <a:off x="0" y="2697477"/>
          <a:ext cx="2464565" cy="19237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solidFill>
                <a:srgbClr val="FF0000"/>
              </a:solidFill>
            </a:rPr>
            <a:t>Instytucja Pośrednicząca </a:t>
          </a:r>
          <a:r>
            <a:rPr lang="pl-PL" sz="2000" kern="1200" dirty="0"/>
            <a:t>( dla obszaru rynku pracy, edukacji, włączenia społecznego)</a:t>
          </a:r>
          <a:endParaRPr lang="pl-PL" sz="2800" kern="1200" dirty="0"/>
        </a:p>
      </dsp:txBody>
      <dsp:txXfrm>
        <a:off x="93908" y="2791385"/>
        <a:ext cx="2276749" cy="1735908"/>
      </dsp:txXfrm>
    </dsp:sp>
    <dsp:sp modelId="{4EA5A1BF-9367-458A-AF6A-A0906AC834D2}">
      <dsp:nvSpPr>
        <dsp:cNvPr id="0" name=""/>
        <dsp:cNvSpPr/>
      </dsp:nvSpPr>
      <dsp:spPr>
        <a:xfrm rot="2907792">
          <a:off x="4135425" y="2361571"/>
          <a:ext cx="62326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326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F1E7D-4607-4224-ADA2-C3B46974B798}">
      <dsp:nvSpPr>
        <dsp:cNvPr id="0" name=""/>
        <dsp:cNvSpPr/>
      </dsp:nvSpPr>
      <dsp:spPr>
        <a:xfrm>
          <a:off x="4392492" y="2594839"/>
          <a:ext cx="2390476" cy="2108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/>
            <a:t>Beneficjent – realizator projektów własnych</a:t>
          </a:r>
        </a:p>
      </dsp:txBody>
      <dsp:txXfrm>
        <a:off x="4495431" y="2697778"/>
        <a:ext cx="2184598" cy="1902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B4ECEE1-C649-49FB-939C-700FA6C5EDA8}" type="datetimeFigureOut">
              <a:rPr lang="pl-PL"/>
              <a:pPr>
                <a:defRPr/>
              </a:pPr>
              <a:t>13.11.2019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13F88AD-AFC0-4AC6-A29D-E34610CBCB0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705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B6A718A-DA2F-4202-A9DA-C46AAF4B8A32}" type="datetimeFigureOut">
              <a:rPr lang="pl-PL"/>
              <a:pPr>
                <a:defRPr/>
              </a:pPr>
              <a:t>13.11.2019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wrap="square" lIns="91439" tIns="45719" rIns="91439" bIns="4571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8586CD-F6B1-4BDC-AEDA-A27618093E7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53977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DEA96D-DA58-420F-BD00-37C6E962AFE1}" type="slidenum">
              <a:rPr lang="pl-PL" altLang="pl-PL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2637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obrazu slajdu 1">
            <a:extLst>
              <a:ext uri="{FF2B5EF4-FFF2-40B4-BE49-F238E27FC236}">
                <a16:creationId xmlns:a16="http://schemas.microsoft.com/office/drawing/2014/main" id="{2939B3AE-9288-49B3-833D-110E7BCCC5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Symbol zastępczy notatek 2">
            <a:extLst>
              <a:ext uri="{FF2B5EF4-FFF2-40B4-BE49-F238E27FC236}">
                <a16:creationId xmlns:a16="http://schemas.microsoft.com/office/drawing/2014/main" id="{D3FE06BC-BA9A-4EE0-A9E6-B9051B63FD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12292" name="Symbol zastępczy numeru slajdu 3">
            <a:extLst>
              <a:ext uri="{FF2B5EF4-FFF2-40B4-BE49-F238E27FC236}">
                <a16:creationId xmlns:a16="http://schemas.microsoft.com/office/drawing/2014/main" id="{461DE6D4-1808-45A7-B0B3-5CBA53B1AD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AF2CC-1910-45B8-AEDC-0B3102030881}" type="slidenum">
              <a:rPr lang="pl-PL" altLang="pl-PL" smtClean="0"/>
              <a:pPr/>
              <a:t>2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26407F1-F5C1-4CED-B06E-915202E477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0BF95EA-5D34-40EB-9DB6-E40ACCECFB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307">
              <a:defRPr/>
            </a:pPr>
            <a:endParaRPr lang="pl-PL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7C71F71-4D5E-4A86-9B4E-8747C6203F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93C2CFC-6A2B-41FA-9DFD-54F61E08EE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307">
              <a:defRPr/>
            </a:pPr>
            <a:endParaRPr lang="pl-PL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35D9CB3-90DD-42A7-A9A7-6DCD711366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7C28615-60E4-43C4-A9CA-F9EF741223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307">
              <a:defRPr/>
            </a:pPr>
            <a:endParaRPr lang="pl-PL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095B4-DADF-4F1A-BD54-B79D42C8A439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2C452-EB1B-45F8-8182-C8F6BC9E24F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1E7D-C5E7-45FD-8049-C537F1945D39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BB2DC-9174-4C79-99CC-25666584960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1E2C-6A41-450B-A811-FDEA22501A99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3A7F1-9C4E-4A6B-9904-C379B952B4C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E3619-4C8C-466D-9E4F-15EC7C76E28D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B37F1-EA02-494D-BCF2-5A20CF9E585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AD9AC-C101-4C69-A159-509FC5CEC998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8C535-DE0A-4D77-A9DA-C10F5FE73F8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52122-739F-4432-8953-4853B116E549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3DFB6-3394-4990-A77B-E31D14E632B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DF07C-7290-4B7D-A526-3CB4A84AEDBA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0ED4F-7326-4425-828F-2AB932D15CF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6EA04-D67A-45C7-AA60-28659766FD64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A5F58-3BF8-466C-9057-F3FDD04EA82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8217C-20C0-4383-88AA-D4BB31CAFDC5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7CC59-2EE6-4FE4-9F14-88677511BAF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95397-C9F1-4A41-9CE2-38D5C2BF5FDB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194F-FC7D-43B2-A93E-2F6BC4B6766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D429C-4EED-4223-BDFB-07B1F90EE7AA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C58ED-18D9-4965-9662-7310D566526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CAD72-2CC5-4252-A2C7-0DD877694267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0F272-4410-428B-B83A-C552716E877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9BA5D-8455-45F1-95DA-CB3A9491EEAB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0259C-C3DD-4330-ABC6-04856951779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5686D-A3A8-4D11-97F3-511A256C7F6A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C0964-F3E0-440D-BF5F-E3EE5C28736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2B8F-D545-47A9-9FD6-D2FF7F16F7DA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A89CF-D389-4F3F-A90D-5E0056501CA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AA209-99CD-4C36-ACBA-506FB8343F39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14F47-4AE7-499E-91AC-5461BF0782C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58286-6396-444F-A15E-D74BF46B4B24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591CB-023F-427F-B3D3-13E70CCF892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A952E-ACDD-4FEB-A63E-478D690914A4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504A-D863-49B4-BA2A-773CE771A32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71CD3-6BCE-402C-B053-C7CE7E073875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20B2A-768A-41A4-8790-9B18B2A5504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4B24F-EBCE-4E5F-B0B9-D951E9B049D5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B09A5-D7DC-4975-883A-36C09504032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CE26C-D3D4-4E8E-ABD7-70FDBA115303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8651F-C2E2-4A0E-86B8-608E5CB8281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40799-7161-4D32-8B2A-350848D45FD2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43986-8538-423A-B475-B56DCC3F83E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D1894D-9EA7-437B-BE3B-7BBB13551341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7A76CA4-82E5-4D33-9BC7-6C1534D894D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CB279A6-37C7-414B-BC40-B946592F5830}" type="datetime1">
              <a:rPr lang="pl-PL" smtClean="0"/>
              <a:t>13.11.2019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/>
              <a:t>1 Beneficjent wykazał, że projekt będzie miał pozytywny wpływ na zasadę niedyskryminacji, w tym dostępności dla osób z niepełnoprawnościami.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15D1960-F112-4533-BE43-E75D880873F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upa 3"/>
          <p:cNvGrpSpPr>
            <a:grpSpLocks/>
          </p:cNvGrpSpPr>
          <p:nvPr/>
        </p:nvGrpSpPr>
        <p:grpSpPr bwMode="auto">
          <a:xfrm>
            <a:off x="126061" y="182383"/>
            <a:ext cx="8846363" cy="5766897"/>
            <a:chOff x="-761902" y="-15197"/>
            <a:chExt cx="6888089" cy="4536504"/>
          </a:xfrm>
        </p:grpSpPr>
        <p:sp>
          <p:nvSpPr>
            <p:cNvPr id="5" name="Schemat blokowy: operacja ręczna 4"/>
            <p:cNvSpPr/>
            <p:nvPr/>
          </p:nvSpPr>
          <p:spPr>
            <a:xfrm rot="16200000">
              <a:off x="413891" y="-1190990"/>
              <a:ext cx="4536504" cy="6888089"/>
            </a:xfrm>
            <a:prstGeom prst="flowChartManualOperati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Schemat blokowy: operacja ręczna 4"/>
            <p:cNvSpPr/>
            <p:nvPr/>
          </p:nvSpPr>
          <p:spPr>
            <a:xfrm>
              <a:off x="-697071" y="675187"/>
              <a:ext cx="6691776" cy="29291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3050" tIns="0" rIns="275828" bIns="0" spcCol="1270" anchor="ctr"/>
            <a:lstStyle/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36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Planowane działania </a:t>
              </a:r>
            </a:p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36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Wojewódzkiego Urzędu Pracy w Opolu </a:t>
              </a:r>
            </a:p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36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w ramach nowej perspektywy </a:t>
              </a:r>
            </a:p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36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RPO WO na lata 2021-2027</a:t>
              </a:r>
            </a:p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endParaRPr lang="pl-PL" sz="10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endParaRPr lang="pl-PL" sz="2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24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Maciej Kalski</a:t>
              </a:r>
            </a:p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24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Dyrektor Wojewódzkiego Urzędu Pracy w Opolu</a:t>
              </a:r>
            </a:p>
          </p:txBody>
        </p:sp>
      </p:grpSp>
      <p:grpSp>
        <p:nvGrpSpPr>
          <p:cNvPr id="5123" name="Grupa 7"/>
          <p:cNvGrpSpPr>
            <a:grpSpLocks/>
          </p:cNvGrpSpPr>
          <p:nvPr/>
        </p:nvGrpSpPr>
        <p:grpSpPr bwMode="auto">
          <a:xfrm rot="10800000">
            <a:off x="5580112" y="4887001"/>
            <a:ext cx="3295936" cy="813462"/>
            <a:chOff x="-684183" y="-203246"/>
            <a:chExt cx="6578841" cy="4064001"/>
          </a:xfrm>
        </p:grpSpPr>
        <p:sp>
          <p:nvSpPr>
            <p:cNvPr id="8" name="Schemat blokowy: operacja ręczna 7"/>
            <p:cNvSpPr/>
            <p:nvPr/>
          </p:nvSpPr>
          <p:spPr>
            <a:xfrm rot="16200000">
              <a:off x="780523" y="-1219451"/>
              <a:ext cx="4064001" cy="6096411"/>
            </a:xfrm>
            <a:prstGeom prst="flowChartManualOperation">
              <a:avLst/>
            </a:prstGeom>
            <a:solidFill>
              <a:srgbClr val="FF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Schemat blokowy: operacja ręczna 4"/>
            <p:cNvSpPr/>
            <p:nvPr/>
          </p:nvSpPr>
          <p:spPr>
            <a:xfrm rot="10800000">
              <a:off x="-684183" y="449761"/>
              <a:ext cx="6578841" cy="2438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3050" tIns="0" rIns="275828" bIns="0" spcCol="1270" anchor="ctr"/>
            <a:lstStyle/>
            <a:p>
              <a:pPr algn="ctr" defTabSz="1911350" eaLnBrk="1" hangingPunct="1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16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Głubczyce, 20 listopada 2019 r.</a:t>
              </a:r>
            </a:p>
          </p:txBody>
        </p:sp>
      </p:grp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785786" y="6429396"/>
            <a:ext cx="73580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Szkolenie współfinansowane przez Unię Europejską w ramach Europejskiego Funduszu Społecznego</a:t>
            </a: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083" y="5803900"/>
            <a:ext cx="5760720" cy="5524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BC85BA66-1FA5-47E6-A7FF-E3536191EE7F}"/>
              </a:ext>
            </a:extLst>
          </p:cNvPr>
          <p:cNvSpPr txBox="1"/>
          <p:nvPr/>
        </p:nvSpPr>
        <p:spPr>
          <a:xfrm>
            <a:off x="395288" y="258763"/>
            <a:ext cx="8353425" cy="63404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>
              <a:lnSpc>
                <a:spcPct val="150000"/>
              </a:lnSpc>
              <a:defRPr/>
            </a:pPr>
            <a:r>
              <a:rPr lang="pl-PL" altLang="pl-PL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„Aktywny rodzic wraca do pracy</a:t>
            </a:r>
          </a:p>
          <a:p>
            <a:pPr lvl="1">
              <a:lnSpc>
                <a:spcPct val="150000"/>
              </a:lnSpc>
              <a:defRPr/>
            </a:pPr>
            <a:endParaRPr lang="pl-PL" altLang="pl-PL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defRPr/>
            </a:pPr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Wartość:</a:t>
            </a: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30,6 mln PLN (7 lat * 250 osób na rok * 17 500 średnio na osobę </a:t>
            </a:r>
          </a:p>
          <a:p>
            <a:pPr lvl="1">
              <a:lnSpc>
                <a:spcPct val="150000"/>
              </a:lnSpc>
              <a:defRPr/>
            </a:pPr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Okres realizacji: </a:t>
            </a: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2021-2027</a:t>
            </a:r>
          </a:p>
          <a:p>
            <a:pPr lvl="1">
              <a:lnSpc>
                <a:spcPct val="150000"/>
              </a:lnSpc>
              <a:defRPr/>
            </a:pPr>
            <a:endParaRPr lang="pl-PL" altLang="pl-PL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Celem projektu jest wsparcie dla </a:t>
            </a:r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1 750 rodziców/opiekunów prawnych dzieci do lat 3</a:t>
            </a: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którzy chcą wrócić na rynek pracy, a barierą uniemożliwiającą im powrót do aktywności jest konieczność opieki nad małym dzieckiem.</a:t>
            </a:r>
          </a:p>
          <a:p>
            <a:pPr lvl="1">
              <a:lnSpc>
                <a:spcPct val="150000"/>
              </a:lnSpc>
              <a:defRPr/>
            </a:pPr>
            <a:endParaRPr lang="pl-PL" altLang="pl-PL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Wojewódzki Urząd Pracy w Opolu pokrywać będzie:</a:t>
            </a:r>
          </a:p>
          <a:p>
            <a:pPr>
              <a:buFont typeface="Calibri" panose="020F0502020204030204" pitchFamily="34" charset="0"/>
              <a:buAutoNum type="arabicPeriod"/>
              <a:defRPr/>
            </a:pP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koszty opieki w żłobku lub klubie dziecięcym (tzw. czesne) oraz </a:t>
            </a:r>
          </a:p>
          <a:p>
            <a:pPr>
              <a:buFont typeface="Calibri" panose="020F0502020204030204" pitchFamily="34" charset="0"/>
              <a:buAutoNum type="arabicPeriod"/>
              <a:defRPr/>
            </a:pP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koszty aktywizacji zawodowej (m.in. poradnictwo zawodowe, pośrednictwo pracy, aktywne formy aktywizacji).  </a:t>
            </a:r>
          </a:p>
          <a:p>
            <a:pPr>
              <a:defRPr/>
            </a:pPr>
            <a:endParaRPr lang="pl-PL" altLang="pl-PL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Okres udzielania wsparcia dot. opieki żłobkowej wynosić będzie maksymalnie 12 miesięcy w odniesieniu do uczestnika.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63EA9D2E-7D7B-4046-98A2-416A68DF9CF1}"/>
              </a:ext>
            </a:extLst>
          </p:cNvPr>
          <p:cNvSpPr txBox="1"/>
          <p:nvPr/>
        </p:nvSpPr>
        <p:spPr>
          <a:xfrm>
            <a:off x="144463" y="334963"/>
            <a:ext cx="8855075" cy="618648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4. Wzrost kompetencji szansą na rozwój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1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Partner projektu: </a:t>
            </a:r>
            <a:r>
              <a:rPr lang="pl-PL" alt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Opolskie Centrum Rozwoju Gospodarki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1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Wartość:</a:t>
            </a:r>
            <a:r>
              <a:rPr lang="pl-PL" alt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24,4 mln PLN (200os rocznie x 7 lat)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1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Okres realizacji: </a:t>
            </a:r>
            <a:r>
              <a:rPr lang="pl-PL" alt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2021-2027</a:t>
            </a: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pl-PL" altLang="pl-PL" sz="1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r>
              <a:rPr lang="pl-PL" alt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Celem projektu jest wsparcie kształcenia ustawicznego wśród 1 400 pracowników w województwie opolskim, którzy chcą podnieść swoje kwalifikacje zawodowe, w tym kompetencje cyfrowe.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1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Planowane działania:</a:t>
            </a: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pl-PL" alt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Spotkania z doradcą zawodowym</a:t>
            </a: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pl-PL" alt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Szkolenie zawodowe z uwzględnieniem nabycia umiejętności cyfrowych</a:t>
            </a: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pl-PL" alt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Szkolenia językowe</a:t>
            </a: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pl-PL" alt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Szkolenia z zakresu kompetencji pozazawodowych, </a:t>
            </a: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pl-PL" alt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Coaching biznesowy w miejscu pracy (wsparcie podczas wykonywaniu obowiązków, którego celem jest wzrost efektywności pracownika, rozwój zawodowy, wykorzystanie potencjału w miejscu pracy).</a:t>
            </a: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pl-PL" alt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Wsparcie kształcenia ustawicznego w dalszym rozwoju zawodowym.</a:t>
            </a: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pl-PL" alt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Doradztwo biznesowe</a:t>
            </a: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pl-PL" altLang="pl-PL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Promocja kształcenia ustawicznego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7354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6" name="Prostokąt 5"/>
          <p:cNvSpPr/>
          <p:nvPr/>
        </p:nvSpPr>
        <p:spPr>
          <a:xfrm>
            <a:off x="359532" y="1748991"/>
            <a:ext cx="8424936" cy="362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dirty="0">
                <a:latin typeface="+mn-lt"/>
              </a:rPr>
              <a:t>DZIĘKUJĘ ZA UWAGĘ </a:t>
            </a:r>
          </a:p>
          <a:p>
            <a:pPr algn="ctr" defTabSz="1911350">
              <a:lnSpc>
                <a:spcPct val="90000"/>
              </a:lnSpc>
              <a:spcAft>
                <a:spcPts val="0"/>
              </a:spcAft>
              <a:defRPr/>
            </a:pPr>
            <a:endParaRPr lang="pl-PL" sz="28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  <a:p>
            <a:pPr algn="ctr" defTabSz="1911350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2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Maciej Kalski</a:t>
            </a:r>
          </a:p>
          <a:p>
            <a:pPr algn="ctr" defTabSz="1911350">
              <a:lnSpc>
                <a:spcPct val="90000"/>
              </a:lnSpc>
              <a:spcAft>
                <a:spcPts val="0"/>
              </a:spcAft>
              <a:defRPr/>
            </a:pPr>
            <a:r>
              <a:rPr lang="pl-PL" sz="2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Dyrektor Wojewódzkiego Urzędu Pracy w Opolu</a:t>
            </a:r>
          </a:p>
          <a:p>
            <a:pPr algn="ctr">
              <a:defRPr/>
            </a:pPr>
            <a:endParaRPr lang="pl-PL" sz="2800" b="1" dirty="0">
              <a:latin typeface="+mn-lt"/>
            </a:endParaRPr>
          </a:p>
          <a:p>
            <a:pPr lvl="0" algn="ctr"/>
            <a:endParaRPr lang="pl-PL" dirty="0">
              <a:latin typeface="+mn-lt"/>
            </a:endParaRPr>
          </a:p>
          <a:p>
            <a:pPr algn="ctr"/>
            <a:r>
              <a:rPr lang="pl-PL" sz="1600" b="1" dirty="0">
                <a:latin typeface="+mn-lt"/>
              </a:rPr>
              <a:t>Wojewódzki Urząd Pracy w Opolu</a:t>
            </a:r>
            <a:endParaRPr lang="pl-PL" sz="1600" dirty="0">
              <a:latin typeface="+mn-lt"/>
            </a:endParaRPr>
          </a:p>
          <a:p>
            <a:pPr algn="ctr"/>
            <a:r>
              <a:rPr lang="pl-PL" sz="1600" b="1" dirty="0">
                <a:latin typeface="+mn-lt"/>
              </a:rPr>
              <a:t>ul. Głogowska 25c </a:t>
            </a:r>
            <a:endParaRPr lang="pl-PL" sz="1600" dirty="0">
              <a:latin typeface="+mn-lt"/>
            </a:endParaRPr>
          </a:p>
          <a:p>
            <a:pPr algn="ctr"/>
            <a:r>
              <a:rPr lang="pl-PL" sz="1600" b="1" dirty="0">
                <a:latin typeface="+mn-lt"/>
              </a:rPr>
              <a:t>45-315 Opole</a:t>
            </a:r>
            <a:endParaRPr lang="pl-PL" sz="1600" dirty="0">
              <a:latin typeface="+mn-lt"/>
            </a:endParaRPr>
          </a:p>
          <a:p>
            <a:pPr algn="ctr"/>
            <a:r>
              <a:rPr lang="pl-PL" sz="1600" b="1" dirty="0">
                <a:latin typeface="+mn-lt"/>
              </a:rPr>
              <a:t>Tel.: 77/ 44 16 701</a:t>
            </a:r>
          </a:p>
          <a:p>
            <a:pPr algn="ctr"/>
            <a:r>
              <a:rPr lang="pl-PL" sz="1600" b="1" dirty="0">
                <a:latin typeface="+mn-lt"/>
              </a:rPr>
              <a:t>fax.: 77/ 44 16 702</a:t>
            </a:r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52044"/>
            <a:ext cx="5760720" cy="57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56394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5E593F3-73E8-4500-AE20-D0BABC194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191998"/>
              </p:ext>
            </p:extLst>
          </p:nvPr>
        </p:nvGraphicFramePr>
        <p:xfrm>
          <a:off x="219638" y="1556792"/>
          <a:ext cx="8704723" cy="4176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5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9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CEL POLITYKI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6" marR="66546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NAZWA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6" marR="66546" marT="0" marB="0" anchor="ctr">
                    <a:solidFill>
                      <a:srgbClr val="0070C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6" marR="66546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CP</a:t>
                      </a:r>
                      <a:r>
                        <a:rPr lang="pl-PL" sz="16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6" marR="6654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</a:rPr>
                        <a:t>BARDZIEJ INTELIGENTNA EUROPA </a:t>
                      </a:r>
                      <a:r>
                        <a:rPr lang="pl-PL" sz="1200" dirty="0">
                          <a:effectLst/>
                        </a:rPr>
                        <a:t>dzięki wspieraniu innowacyjnej i inteligentnej transformacji gospodarczej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6" marR="66546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6" marR="6654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CP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  <a:effectLst/>
                        </a:rPr>
                        <a:t> 2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6" marR="66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</a:rPr>
                        <a:t>BARDZIEJ PRZYJAZNA DLA ŚRODOWISKA NISKOEMISYJNA EUROPA </a:t>
                      </a:r>
                      <a:r>
                        <a:rPr lang="pl-PL" sz="1200" dirty="0">
                          <a:effectLst/>
                        </a:rPr>
                        <a:t>dzięki promowaniu czystej i sprawiedliwej transformacji energetyki, zielonych i niebieskich inwestycji, gospodarki o obiegu zamkniętym, przystosowania się do zmiany klimatu oraz zapobiegania ryzyku i zarządzania ryzykiem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6" marR="66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6" marR="66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1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CP 3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6" marR="6654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</a:rPr>
                        <a:t>LEPIEJ POŁĄCZONA EUROPA </a:t>
                      </a:r>
                      <a:r>
                        <a:rPr lang="pl-PL" sz="1200" dirty="0">
                          <a:effectLst/>
                        </a:rPr>
                        <a:t>dzięki zwiększeniu mobilności i udoskonaleniu regionalnych połączeń teleinformatycznych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6" marR="66546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6" marR="6654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57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3200" b="1" dirty="0">
                          <a:solidFill>
                            <a:srgbClr val="FF0000"/>
                          </a:solidFill>
                          <a:effectLst/>
                        </a:rPr>
                        <a:t>CP 4</a:t>
                      </a:r>
                      <a:endParaRPr lang="pl-PL" sz="3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6" marR="66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b="1" dirty="0">
                          <a:solidFill>
                            <a:srgbClr val="FF0000"/>
                          </a:solidFill>
                          <a:effectLst/>
                        </a:rPr>
                        <a:t>EUROPA O SILNIEJSZYM WYMIARZE SPOŁECZNYM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dirty="0">
                          <a:solidFill>
                            <a:srgbClr val="FF0000"/>
                          </a:solidFill>
                          <a:effectLst/>
                        </a:rPr>
                        <a:t>dzięki wdrażaniu Europejskiego filaru praw socjalnych</a:t>
                      </a:r>
                      <a:endParaRPr lang="pl-PL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6" marR="66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2800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6" marR="6654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3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</a:rPr>
                        <a:t>CP 5</a:t>
                      </a:r>
                      <a:endParaRPr lang="pl-PL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6" marR="6654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effectLst/>
                        </a:rPr>
                        <a:t>EUROPA BLIŻEJ OBYWATELI </a:t>
                      </a:r>
                      <a:r>
                        <a:rPr lang="pl-PL" sz="1200" dirty="0">
                          <a:effectLst/>
                        </a:rPr>
                        <a:t>dzięki wspieraniu zrównoważonego i zintegrowanego rozwoju obszarów miejskich, wiejskich i przybrzeżnych w ramach inicjatyw lokalnych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6" marR="66546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l-P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6" marR="66546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CA39ACE2-9DDA-42EC-B126-2A8062044DEA}"/>
              </a:ext>
            </a:extLst>
          </p:cNvPr>
          <p:cNvSpPr txBox="1"/>
          <p:nvPr/>
        </p:nvSpPr>
        <p:spPr>
          <a:xfrm>
            <a:off x="251630" y="260648"/>
            <a:ext cx="8640737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Cele polityki RPO WO 2021-2027</a:t>
            </a:r>
          </a:p>
          <a:p>
            <a:pPr algn="ctr">
              <a:defRPr/>
            </a:pPr>
            <a:r>
              <a:rPr lang="pl-PL" sz="2400" b="1" dirty="0">
                <a:solidFill>
                  <a:srgbClr val="FF0000"/>
                </a:solidFill>
              </a:rPr>
              <a:t>CP 4 – realizacja celu przez WUP w Opolu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BF1EC16-95B9-4E49-B629-47B3008F41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245677"/>
            <a:ext cx="5760720" cy="55245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7489DCD6-EAA7-46C9-ABA0-01F260BC86EC}"/>
              </a:ext>
            </a:extLst>
          </p:cNvPr>
          <p:cNvCxnSpPr/>
          <p:nvPr/>
        </p:nvCxnSpPr>
        <p:spPr bwMode="auto">
          <a:xfrm>
            <a:off x="107950" y="6721512"/>
            <a:ext cx="8874125" cy="38100"/>
          </a:xfrm>
          <a:prstGeom prst="line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6" name="pole tekstowe 32">
            <a:extLst>
              <a:ext uri="{FF2B5EF4-FFF2-40B4-BE49-F238E27FC236}">
                <a16:creationId xmlns:a16="http://schemas.microsoft.com/office/drawing/2014/main" id="{187405BC-E0C6-4A1F-92ED-CE7F1BEE5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48" y="119647"/>
            <a:ext cx="8326103" cy="96949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l-PL" altLang="pl-PL" sz="24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Możliwe kierunki działań dla WUP w Opolu w ramach CP4 (EFS+)</a:t>
            </a:r>
          </a:p>
          <a:p>
            <a:pPr marL="342900" indent="-342900" algn="ctr">
              <a:spcBef>
                <a:spcPct val="0"/>
              </a:spcBef>
              <a:buFontTx/>
              <a:buChar char="-"/>
            </a:pPr>
            <a:endParaRPr lang="pl-PL" altLang="pl-PL" sz="9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16" name="Prostokąt 33">
            <a:extLst>
              <a:ext uri="{FF2B5EF4-FFF2-40B4-BE49-F238E27FC236}">
                <a16:creationId xmlns:a16="http://schemas.microsoft.com/office/drawing/2014/main" id="{188A99F4-9C07-41B5-B970-5852EA1F6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6188075"/>
            <a:ext cx="3060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0070C0"/>
                </a:solidFill>
                <a:latin typeface="Arial" panose="020B0604020202020204" pitchFamily="34" charset="0"/>
              </a:rPr>
              <a:t>CEL POLITYKI </a:t>
            </a:r>
            <a:r>
              <a:rPr lang="pl-PL" altLang="pl-PL" sz="3600">
                <a:solidFill>
                  <a:srgbClr val="0070C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8" name="Schemat blokowy: ręczne wprowadzanie danych 87">
            <a:extLst>
              <a:ext uri="{FF2B5EF4-FFF2-40B4-BE49-F238E27FC236}">
                <a16:creationId xmlns:a16="http://schemas.microsoft.com/office/drawing/2014/main" id="{40BB08A4-250F-490B-B40C-87AFBE7E0374}"/>
              </a:ext>
            </a:extLst>
          </p:cNvPr>
          <p:cNvSpPr/>
          <p:nvPr/>
        </p:nvSpPr>
        <p:spPr>
          <a:xfrm>
            <a:off x="266449" y="5238002"/>
            <a:ext cx="8292772" cy="1462818"/>
          </a:xfrm>
          <a:prstGeom prst="stripedRightArrow">
            <a:avLst>
              <a:gd name="adj1" fmla="val 34196"/>
              <a:gd name="adj2" fmla="val 54157"/>
            </a:avLst>
          </a:prstGeom>
          <a:solidFill>
            <a:srgbClr val="FFFFCC"/>
          </a:solidFill>
          <a:ln w="19050">
            <a:solidFill>
              <a:schemeClr val="tx2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nabywanie kompetencji kluczowych, w tym umiejętności cyfrowych </a:t>
            </a:r>
            <a:br>
              <a:rPr lang="pl-PL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sz="1600" i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cel realizowany na poziomie krajowym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0" name="Schemat blokowy: ręczne wprowadzanie danych 87">
            <a:extLst>
              <a:ext uri="{FF2B5EF4-FFF2-40B4-BE49-F238E27FC236}">
                <a16:creationId xmlns:a16="http://schemas.microsoft.com/office/drawing/2014/main" id="{385AD339-CD27-4A32-BA9F-DEFBFA790482}"/>
              </a:ext>
            </a:extLst>
          </p:cNvPr>
          <p:cNvSpPr/>
          <p:nvPr/>
        </p:nvSpPr>
        <p:spPr>
          <a:xfrm>
            <a:off x="235495" y="3225267"/>
            <a:ext cx="8298992" cy="2620834"/>
          </a:xfrm>
          <a:prstGeom prst="stripedRightArrow">
            <a:avLst>
              <a:gd name="adj1" fmla="val 76625"/>
              <a:gd name="adj2" fmla="val 29319"/>
            </a:avLst>
          </a:prstGeom>
          <a:solidFill>
            <a:srgbClr val="FFFFCC"/>
          </a:solidFill>
          <a:ln w="19050">
            <a:solidFill>
              <a:schemeClr val="tx2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uczestnictwo kobiet w rynku pracy, równowaga między życiem prywatnym i zawodowym, przeciwdziałanie się czynnikom ryzyka dla zdrowia, dostosowanie do zmian aktywnego i zdrowego starzenia się </a:t>
            </a:r>
            <a:r>
              <a:rPr lang="pl-PL" sz="16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sz="1600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tworzenie nowych oraz wspieranie istniejących miejsc opieki nad dziećmi do lat 3; aktywizacja zawodowa osób sprawujących opiekę nad dziećmi do lat 3; realizacja usług zdrowotnych, w tym profilaktyka w celu wydłużenia aktywności zawodowej; realizacja usług rozwojowych, realizacja programów zdrowotnych ukierunkowanych na eliminowanie czynników ryzyka dla zdrowia w miejscu pracy</a:t>
            </a:r>
            <a:r>
              <a:rPr lang="pl-PL" sz="16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4" name="Schemat blokowy: ręczne wprowadzanie danych 87">
            <a:extLst>
              <a:ext uri="{FF2B5EF4-FFF2-40B4-BE49-F238E27FC236}">
                <a16:creationId xmlns:a16="http://schemas.microsoft.com/office/drawing/2014/main" id="{0E947E6E-1288-4E68-9710-09AC02DFE8BB}"/>
              </a:ext>
            </a:extLst>
          </p:cNvPr>
          <p:cNvSpPr/>
          <p:nvPr/>
        </p:nvSpPr>
        <p:spPr>
          <a:xfrm>
            <a:off x="241715" y="2052448"/>
            <a:ext cx="8292772" cy="1916311"/>
          </a:xfrm>
          <a:prstGeom prst="stripedRightArrow">
            <a:avLst>
              <a:gd name="adj1" fmla="val 34196"/>
              <a:gd name="adj2" fmla="val 40183"/>
            </a:avLst>
          </a:prstGeom>
          <a:solidFill>
            <a:srgbClr val="FFFFCC"/>
          </a:solidFill>
          <a:ln w="19050">
            <a:solidFill>
              <a:schemeClr val="tx2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modernizacja instytucji służb rynków pracy</a:t>
            </a:r>
            <a:br>
              <a:rPr lang="pl-PL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sz="1600" i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cel realizowany na poziomie krajowym</a:t>
            </a:r>
            <a:r>
              <a:rPr lang="pl-PL" sz="16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5" name="Schemat blokowy: ręczne wprowadzanie danych 87">
            <a:extLst>
              <a:ext uri="{FF2B5EF4-FFF2-40B4-BE49-F238E27FC236}">
                <a16:creationId xmlns:a16="http://schemas.microsoft.com/office/drawing/2014/main" id="{B9932976-A17D-40E3-8C96-99C0A19CB2E8}"/>
              </a:ext>
            </a:extLst>
          </p:cNvPr>
          <p:cNvSpPr/>
          <p:nvPr/>
        </p:nvSpPr>
        <p:spPr>
          <a:xfrm>
            <a:off x="266449" y="947957"/>
            <a:ext cx="8292772" cy="1994670"/>
          </a:xfrm>
          <a:prstGeom prst="stripedRightArrow">
            <a:avLst>
              <a:gd name="adj1" fmla="val 53796"/>
              <a:gd name="adj2" fmla="val 40183"/>
            </a:avLst>
          </a:prstGeom>
          <a:solidFill>
            <a:srgbClr val="FFFFCC"/>
          </a:solidFill>
          <a:ln w="19050">
            <a:solidFill>
              <a:schemeClr val="tx2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dostęp do zatrudnienia </a:t>
            </a:r>
            <a:r>
              <a:rPr lang="pl-PL" sz="16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sz="1600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aktywizacja zawodowa osób pozostających bez zatrudnienia oraz osób ubogich pracujących i zatrudnionych w oparciu o niestabilne warunki pracy; tworzenie nowych działalności gospodarczych; tworzenie nowych miejsc pracy w przedsiębiorstwach społecznych</a:t>
            </a:r>
            <a:r>
              <a:rPr lang="pl-PL" sz="16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0" name="Prostokąt zaokrąglony 49">
            <a:extLst>
              <a:ext uri="{FF2B5EF4-FFF2-40B4-BE49-F238E27FC236}">
                <a16:creationId xmlns:a16="http://schemas.microsoft.com/office/drawing/2014/main" id="{996211D8-4EFF-4B55-8ACA-3808BC18607C}"/>
              </a:ext>
            </a:extLst>
          </p:cNvPr>
          <p:cNvSpPr/>
          <p:nvPr/>
        </p:nvSpPr>
        <p:spPr>
          <a:xfrm>
            <a:off x="7866063" y="1754188"/>
            <a:ext cx="1169987" cy="444500"/>
          </a:xfrm>
          <a:prstGeom prst="roundRect">
            <a:avLst/>
          </a:prstGeom>
          <a:solidFill>
            <a:srgbClr val="CCECFF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300" dirty="0">
                <a:solidFill>
                  <a:srgbClr val="FF0000"/>
                </a:solidFill>
              </a:rPr>
              <a:t>WYSOKI PRIORYTET KE</a:t>
            </a:r>
          </a:p>
        </p:txBody>
      </p:sp>
      <p:sp>
        <p:nvSpPr>
          <p:cNvPr id="51" name="Prostokąt zaokrąglony 50">
            <a:extLst>
              <a:ext uri="{FF2B5EF4-FFF2-40B4-BE49-F238E27FC236}">
                <a16:creationId xmlns:a16="http://schemas.microsoft.com/office/drawing/2014/main" id="{CD4A7B0A-B998-437C-A8A3-6D541E3F486A}"/>
              </a:ext>
            </a:extLst>
          </p:cNvPr>
          <p:cNvSpPr/>
          <p:nvPr/>
        </p:nvSpPr>
        <p:spPr>
          <a:xfrm>
            <a:off x="7870825" y="2755900"/>
            <a:ext cx="1168400" cy="444500"/>
          </a:xfrm>
          <a:prstGeom prst="roundRect">
            <a:avLst/>
          </a:prstGeom>
          <a:solidFill>
            <a:srgbClr val="CCECFF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300" dirty="0">
                <a:solidFill>
                  <a:srgbClr val="FF0000"/>
                </a:solidFill>
              </a:rPr>
              <a:t>WYSOKI PRIORYTET KE</a:t>
            </a:r>
          </a:p>
        </p:txBody>
      </p:sp>
      <p:sp>
        <p:nvSpPr>
          <p:cNvPr id="52" name="Prostokąt zaokrąglony 51">
            <a:extLst>
              <a:ext uri="{FF2B5EF4-FFF2-40B4-BE49-F238E27FC236}">
                <a16:creationId xmlns:a16="http://schemas.microsoft.com/office/drawing/2014/main" id="{FE68292F-0052-4DF5-8445-0262D2CD88FC}"/>
              </a:ext>
            </a:extLst>
          </p:cNvPr>
          <p:cNvSpPr/>
          <p:nvPr/>
        </p:nvSpPr>
        <p:spPr>
          <a:xfrm>
            <a:off x="7866063" y="4251325"/>
            <a:ext cx="1169987" cy="444500"/>
          </a:xfrm>
          <a:prstGeom prst="roundRect">
            <a:avLst/>
          </a:prstGeom>
          <a:solidFill>
            <a:srgbClr val="CCECFF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300" dirty="0">
                <a:solidFill>
                  <a:srgbClr val="FF0000"/>
                </a:solidFill>
              </a:rPr>
              <a:t>WYSOKI PRIORYTET KE</a:t>
            </a:r>
          </a:p>
        </p:txBody>
      </p:sp>
      <p:sp>
        <p:nvSpPr>
          <p:cNvPr id="53" name="Prostokąt zaokrąglony 52">
            <a:extLst>
              <a:ext uri="{FF2B5EF4-FFF2-40B4-BE49-F238E27FC236}">
                <a16:creationId xmlns:a16="http://schemas.microsoft.com/office/drawing/2014/main" id="{5D8DEAEC-DCEF-440A-A74B-8D3860D23F08}"/>
              </a:ext>
            </a:extLst>
          </p:cNvPr>
          <p:cNvSpPr/>
          <p:nvPr/>
        </p:nvSpPr>
        <p:spPr>
          <a:xfrm>
            <a:off x="7881938" y="5746750"/>
            <a:ext cx="1169987" cy="442913"/>
          </a:xfrm>
          <a:prstGeom prst="roundRect">
            <a:avLst/>
          </a:prstGeom>
          <a:solidFill>
            <a:srgbClr val="CCECFF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300" dirty="0">
                <a:solidFill>
                  <a:srgbClr val="FF0000"/>
                </a:solidFill>
              </a:rPr>
              <a:t>WYSOKI PRIORYTET KE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98447751-928A-407F-BA26-4AC2EE1DBCC5}"/>
              </a:ext>
            </a:extLst>
          </p:cNvPr>
          <p:cNvCxnSpPr/>
          <p:nvPr/>
        </p:nvCxnSpPr>
        <p:spPr bwMode="auto">
          <a:xfrm>
            <a:off x="107950" y="6721512"/>
            <a:ext cx="8874125" cy="38100"/>
          </a:xfrm>
          <a:prstGeom prst="line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4" name="Prostokąt 33">
            <a:extLst>
              <a:ext uri="{FF2B5EF4-FFF2-40B4-BE49-F238E27FC236}">
                <a16:creationId xmlns:a16="http://schemas.microsoft.com/office/drawing/2014/main" id="{EF4C2A19-96C2-4D37-8049-A0B62A04F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6188075"/>
            <a:ext cx="3060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0070C0"/>
                </a:solidFill>
                <a:latin typeface="Arial" panose="020B0604020202020204" pitchFamily="34" charset="0"/>
              </a:rPr>
              <a:t>CEL POLITYKI </a:t>
            </a:r>
            <a:r>
              <a:rPr lang="pl-PL" altLang="pl-PL" sz="3600">
                <a:solidFill>
                  <a:srgbClr val="0070C0"/>
                </a:solidFill>
                <a:latin typeface="Arial" panose="020B0604020202020204" pitchFamily="34" charset="0"/>
              </a:rPr>
              <a:t>4</a:t>
            </a:r>
          </a:p>
        </p:txBody>
      </p:sp>
      <p:grpSp>
        <p:nvGrpSpPr>
          <p:cNvPr id="15365" name="Grupa 1">
            <a:extLst>
              <a:ext uri="{FF2B5EF4-FFF2-40B4-BE49-F238E27FC236}">
                <a16:creationId xmlns:a16="http://schemas.microsoft.com/office/drawing/2014/main" id="{8A357246-8938-4F65-9C19-BC665E6B3C53}"/>
              </a:ext>
            </a:extLst>
          </p:cNvPr>
          <p:cNvGrpSpPr>
            <a:grpSpLocks/>
          </p:cNvGrpSpPr>
          <p:nvPr/>
        </p:nvGrpSpPr>
        <p:grpSpPr bwMode="auto">
          <a:xfrm>
            <a:off x="242888" y="1263650"/>
            <a:ext cx="8303383" cy="5362575"/>
            <a:chOff x="508458" y="1218580"/>
            <a:chExt cx="8303721" cy="5362330"/>
          </a:xfrm>
        </p:grpSpPr>
        <p:sp>
          <p:nvSpPr>
            <p:cNvPr id="13" name="Schemat blokowy: ręczne wprowadzanie danych 87">
              <a:extLst>
                <a:ext uri="{FF2B5EF4-FFF2-40B4-BE49-F238E27FC236}">
                  <a16:creationId xmlns:a16="http://schemas.microsoft.com/office/drawing/2014/main" id="{E89645F7-483B-409C-99AB-E02171DB641F}"/>
                </a:ext>
              </a:extLst>
            </p:cNvPr>
            <p:cNvSpPr/>
            <p:nvPr/>
          </p:nvSpPr>
          <p:spPr>
            <a:xfrm>
              <a:off x="508458" y="4664599"/>
              <a:ext cx="8292772" cy="1916311"/>
            </a:xfrm>
            <a:prstGeom prst="stripedRightArrow">
              <a:avLst>
                <a:gd name="adj1" fmla="val 46251"/>
                <a:gd name="adj2" fmla="val 40183"/>
              </a:avLst>
            </a:prstGeom>
            <a:solidFill>
              <a:srgbClr val="FFFFCC"/>
            </a:solidFill>
            <a:ln w="19050">
              <a:solidFill>
                <a:schemeClr val="tx2">
                  <a:lumMod val="75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pl-PL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integracja społeczno-gospodarcza obywateli państw trzecich i społeczności marginalizowanych </a:t>
              </a:r>
              <a:r>
                <a:rPr lang="pl-PL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pl-PL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wsparcie integracji społecznej obywateli państw trzecich; </a:t>
              </a:r>
              <a:br>
                <a:rPr lang="pl-PL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pl-PL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wsparcie integracji społecznej społeczności marginalizowanych – np. Romów</a:t>
              </a:r>
              <a:r>
                <a:rPr lang="pl-PL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5" name="Schemat blokowy: ręczne wprowadzanie danych 87">
              <a:extLst>
                <a:ext uri="{FF2B5EF4-FFF2-40B4-BE49-F238E27FC236}">
                  <a16:creationId xmlns:a16="http://schemas.microsoft.com/office/drawing/2014/main" id="{A5C00A12-2418-4AD7-8C93-A742A860129C}"/>
                </a:ext>
              </a:extLst>
            </p:cNvPr>
            <p:cNvSpPr/>
            <p:nvPr/>
          </p:nvSpPr>
          <p:spPr>
            <a:xfrm>
              <a:off x="518316" y="3571131"/>
              <a:ext cx="8292772" cy="1916311"/>
            </a:xfrm>
            <a:prstGeom prst="stripedRightArrow">
              <a:avLst>
                <a:gd name="adj1" fmla="val 34196"/>
                <a:gd name="adj2" fmla="val 40183"/>
              </a:avLst>
            </a:prstGeom>
            <a:solidFill>
              <a:srgbClr val="FFFFCC"/>
            </a:solidFill>
            <a:ln w="19050">
              <a:solidFill>
                <a:schemeClr val="tx2">
                  <a:lumMod val="75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pl-PL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aktywne włączenie społeczne </a:t>
              </a:r>
              <a:r>
                <a:rPr lang="pl-PL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pl-PL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aktywizacja społeczno-zawodowa osób </a:t>
              </a:r>
              <a:br>
                <a:rPr lang="pl-PL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pl-PL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zagrożonych ubóstwem i wykluczeniem społecznym</a:t>
              </a:r>
              <a:r>
                <a:rPr lang="pl-PL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6" name="Schemat blokowy: ręczne wprowadzanie danych 87">
              <a:extLst>
                <a:ext uri="{FF2B5EF4-FFF2-40B4-BE49-F238E27FC236}">
                  <a16:creationId xmlns:a16="http://schemas.microsoft.com/office/drawing/2014/main" id="{6A4FADA8-5D73-4771-99FC-8C9B9525C6FB}"/>
                </a:ext>
              </a:extLst>
            </p:cNvPr>
            <p:cNvSpPr/>
            <p:nvPr/>
          </p:nvSpPr>
          <p:spPr>
            <a:xfrm>
              <a:off x="519407" y="2610983"/>
              <a:ext cx="8292772" cy="1916311"/>
            </a:xfrm>
            <a:prstGeom prst="stripedRightArrow">
              <a:avLst>
                <a:gd name="adj1" fmla="val 34196"/>
                <a:gd name="adj2" fmla="val 40183"/>
              </a:avLst>
            </a:prstGeom>
            <a:solidFill>
              <a:srgbClr val="FFFFCC"/>
            </a:solidFill>
            <a:ln w="19050">
              <a:solidFill>
                <a:schemeClr val="tx2">
                  <a:lumMod val="75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pl-PL" b="1" dirty="0">
                  <a:solidFill>
                    <a:srgbClr val="FF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uczenie się przez całe życie </a:t>
              </a:r>
              <a:r>
                <a:rPr lang="pl-PL" sz="1600" dirty="0">
                  <a:solidFill>
                    <a:srgbClr val="FF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pl-PL" sz="1600" i="1" dirty="0">
                  <a:solidFill>
                    <a:srgbClr val="FF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kształcenie ustawiczne</a:t>
              </a:r>
              <a:r>
                <a:rPr lang="pl-PL" sz="1600" dirty="0">
                  <a:solidFill>
                    <a:srgbClr val="FF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7" name="Schemat blokowy: ręczne wprowadzanie danych 87">
              <a:extLst>
                <a:ext uri="{FF2B5EF4-FFF2-40B4-BE49-F238E27FC236}">
                  <a16:creationId xmlns:a16="http://schemas.microsoft.com/office/drawing/2014/main" id="{578BA8C6-866F-4E9D-9001-AC59352F823C}"/>
                </a:ext>
              </a:extLst>
            </p:cNvPr>
            <p:cNvSpPr/>
            <p:nvPr/>
          </p:nvSpPr>
          <p:spPr>
            <a:xfrm>
              <a:off x="518316" y="1218580"/>
              <a:ext cx="8292772" cy="1994670"/>
            </a:xfrm>
            <a:prstGeom prst="stripedRightArrow">
              <a:avLst>
                <a:gd name="adj1" fmla="val 79853"/>
                <a:gd name="adj2" fmla="val 40183"/>
              </a:avLst>
            </a:prstGeom>
            <a:solidFill>
              <a:srgbClr val="FFFFCC"/>
            </a:solidFill>
            <a:ln w="19050">
              <a:solidFill>
                <a:schemeClr val="tx2">
                  <a:lumMod val="75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pl-PL" b="1" dirty="0">
                  <a:solidFill>
                    <a:srgbClr val="FF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dostępność i możliwość ukończenia dobrej jakości kształcenia i szkolenia - od wczesnej edukacji i opieki nad dzieckiem przez ogólne i zawodowe kształcenie i szkolenia, po szkolnictwo wyższe a także kształcenie i uczenie się dorosłych </a:t>
              </a:r>
              <a:r>
                <a:rPr lang="pl-PL" sz="1600" dirty="0">
                  <a:solidFill>
                    <a:srgbClr val="FF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pl-PL" sz="1600" i="1" dirty="0">
                  <a:solidFill>
                    <a:srgbClr val="FF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edukacja przedszkolna; kształcenie ogólne, w tym programy pomocy stypendialnej; kształcenie zawodowe, w tym kształcenie i szkolenie się osób dorosłych</a:t>
              </a:r>
              <a:r>
                <a:rPr lang="pl-PL" sz="1600" dirty="0">
                  <a:solidFill>
                    <a:srgbClr val="FF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</a:p>
          </p:txBody>
        </p:sp>
      </p:grpSp>
      <p:sp>
        <p:nvSpPr>
          <p:cNvPr id="23" name="Prostokąt zaokrąglony 22">
            <a:extLst>
              <a:ext uri="{FF2B5EF4-FFF2-40B4-BE49-F238E27FC236}">
                <a16:creationId xmlns:a16="http://schemas.microsoft.com/office/drawing/2014/main" id="{CAB6E968-DD40-4AB4-ABFA-2E69A6140D32}"/>
              </a:ext>
            </a:extLst>
          </p:cNvPr>
          <p:cNvSpPr/>
          <p:nvPr/>
        </p:nvSpPr>
        <p:spPr>
          <a:xfrm>
            <a:off x="7812088" y="2012950"/>
            <a:ext cx="1169987" cy="444500"/>
          </a:xfrm>
          <a:prstGeom prst="roundRect">
            <a:avLst/>
          </a:prstGeom>
          <a:solidFill>
            <a:srgbClr val="CCECFF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300" dirty="0">
                <a:solidFill>
                  <a:srgbClr val="FF0000"/>
                </a:solidFill>
              </a:rPr>
              <a:t>WYSOKI PRIORYTET KE</a:t>
            </a:r>
          </a:p>
        </p:txBody>
      </p:sp>
      <p:sp>
        <p:nvSpPr>
          <p:cNvPr id="24" name="Prostokąt zaokrąglony 23">
            <a:extLst>
              <a:ext uri="{FF2B5EF4-FFF2-40B4-BE49-F238E27FC236}">
                <a16:creationId xmlns:a16="http://schemas.microsoft.com/office/drawing/2014/main" id="{53D211A2-83D0-41F2-82EE-794B469265AA}"/>
              </a:ext>
            </a:extLst>
          </p:cNvPr>
          <p:cNvSpPr/>
          <p:nvPr/>
        </p:nvSpPr>
        <p:spPr>
          <a:xfrm>
            <a:off x="7812088" y="3341688"/>
            <a:ext cx="1169987" cy="442912"/>
          </a:xfrm>
          <a:prstGeom prst="roundRect">
            <a:avLst/>
          </a:prstGeom>
          <a:solidFill>
            <a:srgbClr val="CCECFF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300" dirty="0">
                <a:solidFill>
                  <a:srgbClr val="FF0000"/>
                </a:solidFill>
              </a:rPr>
              <a:t>WYSOKI PRIORYTET KE</a:t>
            </a:r>
          </a:p>
        </p:txBody>
      </p:sp>
      <p:sp>
        <p:nvSpPr>
          <p:cNvPr id="25" name="Prostokąt zaokrąglony 24">
            <a:extLst>
              <a:ext uri="{FF2B5EF4-FFF2-40B4-BE49-F238E27FC236}">
                <a16:creationId xmlns:a16="http://schemas.microsoft.com/office/drawing/2014/main" id="{DAC43697-21AE-4BFB-9970-C45C19FBF2BB}"/>
              </a:ext>
            </a:extLst>
          </p:cNvPr>
          <p:cNvSpPr/>
          <p:nvPr/>
        </p:nvSpPr>
        <p:spPr>
          <a:xfrm>
            <a:off x="7818438" y="4503738"/>
            <a:ext cx="1169987" cy="358775"/>
          </a:xfrm>
          <a:prstGeom prst="roundRect">
            <a:avLst/>
          </a:prstGeom>
          <a:solidFill>
            <a:srgbClr val="CCECFF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300" dirty="0">
                <a:solidFill>
                  <a:srgbClr val="FF0000"/>
                </a:solidFill>
              </a:rPr>
              <a:t>PRIORYTET KE</a:t>
            </a:r>
          </a:p>
        </p:txBody>
      </p:sp>
      <p:sp>
        <p:nvSpPr>
          <p:cNvPr id="26" name="Prostokąt zaokrąglony 25">
            <a:extLst>
              <a:ext uri="{FF2B5EF4-FFF2-40B4-BE49-F238E27FC236}">
                <a16:creationId xmlns:a16="http://schemas.microsoft.com/office/drawing/2014/main" id="{B9DC1026-18F6-4E23-AC37-FD7EC52DEBCE}"/>
              </a:ext>
            </a:extLst>
          </p:cNvPr>
          <p:cNvSpPr/>
          <p:nvPr/>
        </p:nvSpPr>
        <p:spPr>
          <a:xfrm>
            <a:off x="7812088" y="5597525"/>
            <a:ext cx="1169987" cy="358775"/>
          </a:xfrm>
          <a:prstGeom prst="roundRect">
            <a:avLst/>
          </a:prstGeom>
          <a:solidFill>
            <a:srgbClr val="CCECFF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300" dirty="0">
                <a:solidFill>
                  <a:srgbClr val="FF0000"/>
                </a:solidFill>
              </a:rPr>
              <a:t>PRIORYTET KE</a:t>
            </a:r>
          </a:p>
        </p:txBody>
      </p:sp>
      <p:sp>
        <p:nvSpPr>
          <p:cNvPr id="27" name="pole tekstowe 32">
            <a:extLst>
              <a:ext uri="{FF2B5EF4-FFF2-40B4-BE49-F238E27FC236}">
                <a16:creationId xmlns:a16="http://schemas.microsoft.com/office/drawing/2014/main" id="{4A8BE66D-9077-4E1D-8915-56A2A7916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48" y="95487"/>
            <a:ext cx="8326103" cy="96949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l-PL" altLang="pl-PL" sz="24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Możliwe kierunki działań dla WUP w Opolu w ramach CP4 (EFS+)</a:t>
            </a:r>
          </a:p>
          <a:p>
            <a:pPr marL="342900" indent="-342900" algn="ctr">
              <a:spcBef>
                <a:spcPct val="0"/>
              </a:spcBef>
              <a:buFontTx/>
              <a:buChar char="-"/>
            </a:pPr>
            <a:endParaRPr lang="pl-PL" altLang="pl-PL" sz="9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0BF03819-8452-4515-94CC-1E309056DEE1}"/>
              </a:ext>
            </a:extLst>
          </p:cNvPr>
          <p:cNvCxnSpPr/>
          <p:nvPr/>
        </p:nvCxnSpPr>
        <p:spPr bwMode="auto">
          <a:xfrm>
            <a:off x="107950" y="6721512"/>
            <a:ext cx="8874125" cy="38100"/>
          </a:xfrm>
          <a:prstGeom prst="line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2" name="Prostokąt 33">
            <a:extLst>
              <a:ext uri="{FF2B5EF4-FFF2-40B4-BE49-F238E27FC236}">
                <a16:creationId xmlns:a16="http://schemas.microsoft.com/office/drawing/2014/main" id="{36593825-9F35-4CDB-849A-E4327B875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88" y="6188075"/>
            <a:ext cx="3060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0070C0"/>
                </a:solidFill>
                <a:latin typeface="Arial" panose="020B0604020202020204" pitchFamily="34" charset="0"/>
              </a:rPr>
              <a:t>CEL POLITYKI </a:t>
            </a:r>
            <a:r>
              <a:rPr lang="pl-PL" altLang="pl-PL" sz="3600">
                <a:solidFill>
                  <a:srgbClr val="0070C0"/>
                </a:solidFill>
                <a:latin typeface="Arial" panose="020B0604020202020204" pitchFamily="34" charset="0"/>
              </a:rPr>
              <a:t>4</a:t>
            </a:r>
          </a:p>
        </p:txBody>
      </p:sp>
      <p:grpSp>
        <p:nvGrpSpPr>
          <p:cNvPr id="17413" name="Grupa 1">
            <a:extLst>
              <a:ext uri="{FF2B5EF4-FFF2-40B4-BE49-F238E27FC236}">
                <a16:creationId xmlns:a16="http://schemas.microsoft.com/office/drawing/2014/main" id="{9F7A3C40-7C4F-4246-B288-69195E6EDECE}"/>
              </a:ext>
            </a:extLst>
          </p:cNvPr>
          <p:cNvGrpSpPr>
            <a:grpSpLocks/>
          </p:cNvGrpSpPr>
          <p:nvPr/>
        </p:nvGrpSpPr>
        <p:grpSpPr bwMode="auto">
          <a:xfrm>
            <a:off x="133350" y="1493838"/>
            <a:ext cx="8807450" cy="5057775"/>
            <a:chOff x="264512" y="1230656"/>
            <a:chExt cx="8807538" cy="5056885"/>
          </a:xfrm>
        </p:grpSpPr>
        <p:sp>
          <p:nvSpPr>
            <p:cNvPr id="13" name="Schemat blokowy: ręczne wprowadzanie danych 87">
              <a:extLst>
                <a:ext uri="{FF2B5EF4-FFF2-40B4-BE49-F238E27FC236}">
                  <a16:creationId xmlns:a16="http://schemas.microsoft.com/office/drawing/2014/main" id="{636179B6-0EF1-4606-A20F-C62D14A28FFA}"/>
                </a:ext>
              </a:extLst>
            </p:cNvPr>
            <p:cNvSpPr/>
            <p:nvPr/>
          </p:nvSpPr>
          <p:spPr>
            <a:xfrm>
              <a:off x="266785" y="4770203"/>
              <a:ext cx="8539374" cy="1517338"/>
            </a:xfrm>
            <a:prstGeom prst="stripedRightArrow">
              <a:avLst>
                <a:gd name="adj1" fmla="val 40224"/>
                <a:gd name="adj2" fmla="val 48430"/>
              </a:avLst>
            </a:prstGeom>
            <a:solidFill>
              <a:srgbClr val="FFFFCC"/>
            </a:solidFill>
            <a:ln w="19050">
              <a:solidFill>
                <a:schemeClr val="tx2">
                  <a:lumMod val="75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pl-PL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przeciwdziałanie deprywacji materialnej </a:t>
              </a:r>
              <a:r>
                <a:rPr lang="pl-PL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pl-PL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cel realizowany na poziomie krajowym</a:t>
              </a:r>
              <a:r>
                <a:rPr lang="pl-PL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5" name="Schemat blokowy: ręczne wprowadzanie danych 87">
              <a:extLst>
                <a:ext uri="{FF2B5EF4-FFF2-40B4-BE49-F238E27FC236}">
                  <a16:creationId xmlns:a16="http://schemas.microsoft.com/office/drawing/2014/main" id="{3F13D9E5-3973-4623-B524-E623E3496AAA}"/>
                </a:ext>
              </a:extLst>
            </p:cNvPr>
            <p:cNvSpPr/>
            <p:nvPr/>
          </p:nvSpPr>
          <p:spPr>
            <a:xfrm>
              <a:off x="275251" y="3402657"/>
              <a:ext cx="8556434" cy="1916311"/>
            </a:xfrm>
            <a:prstGeom prst="stripedRightArrow">
              <a:avLst>
                <a:gd name="adj1" fmla="val 34196"/>
                <a:gd name="adj2" fmla="val 40183"/>
              </a:avLst>
            </a:prstGeom>
            <a:solidFill>
              <a:srgbClr val="FFFFCC"/>
            </a:solidFill>
            <a:ln w="19050">
              <a:solidFill>
                <a:schemeClr val="tx2">
                  <a:lumMod val="75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pl-PL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integracja społeczna osób zagrożonych ubóstwem lub wykluczeniem </a:t>
              </a:r>
              <a:br>
                <a:rPr lang="pl-PL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pl-PL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społecznym </a:t>
              </a:r>
              <a:r>
                <a:rPr lang="pl-PL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pl-PL" sz="1600" i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cel realizowany na poziomie krajowym</a:t>
              </a:r>
              <a:r>
                <a:rPr lang="pl-PL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17" name="Schemat blokowy: ręczne wprowadzanie danych 87">
              <a:extLst>
                <a:ext uri="{FF2B5EF4-FFF2-40B4-BE49-F238E27FC236}">
                  <a16:creationId xmlns:a16="http://schemas.microsoft.com/office/drawing/2014/main" id="{AAB37237-D31B-4088-A82D-A39178042AF3}"/>
                </a:ext>
              </a:extLst>
            </p:cNvPr>
            <p:cNvSpPr/>
            <p:nvPr/>
          </p:nvSpPr>
          <p:spPr>
            <a:xfrm>
              <a:off x="264512" y="1230656"/>
              <a:ext cx="8807538" cy="2458786"/>
            </a:xfrm>
            <a:prstGeom prst="stripedRightArrow">
              <a:avLst>
                <a:gd name="adj1" fmla="val 81564"/>
                <a:gd name="adj2" fmla="val 40920"/>
              </a:avLst>
            </a:prstGeom>
            <a:solidFill>
              <a:srgbClr val="FFFFCC"/>
            </a:solidFill>
            <a:ln w="19050">
              <a:solidFill>
                <a:schemeClr val="tx2">
                  <a:lumMod val="75000"/>
                </a:schemeClr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pl-PL" b="1" dirty="0">
                  <a:solidFill>
                    <a:schemeClr val="tx1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dostęp do dobrej jakości, trwałych i przystępnych cenowo usług, modernizacja systemu zabezpieczenia społecznego, dostęp do ochrony socjalnej, poprawa dostępności i efektywności systemów ochrony zdrowia i usług opieki długoterminowej </a:t>
              </a:r>
              <a:r>
                <a:rPr lang="pl-PL" sz="15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pl-PL" sz="1500" i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rozwój </a:t>
              </a:r>
              <a:r>
                <a:rPr lang="pl-PL" sz="15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zdeinstytucjonalizowanych</a:t>
              </a:r>
              <a:r>
                <a:rPr lang="pl-PL" sz="1500" i="1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form opieki medycznej nad osobami starszymi oraz z niepełnosprawnościami; realizacja programów zdrowotnych w zakresie profilaktyki chorób; wsparcie rodzin przeżywających problemy opiekuńczo-wychowawcze oraz pieczy zastępczej, rozwój usług opiekuńczych nad osobami niesamodzielnymi, poprawa dostępu do mieszkań wspomaganych/chronionych</a:t>
              </a:r>
              <a:r>
                <a:rPr lang="pl-PL" sz="15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</a:p>
          </p:txBody>
        </p:sp>
      </p:grpSp>
      <p:sp>
        <p:nvSpPr>
          <p:cNvPr id="19" name="Prostokąt zaokrąglony 18">
            <a:extLst>
              <a:ext uri="{FF2B5EF4-FFF2-40B4-BE49-F238E27FC236}">
                <a16:creationId xmlns:a16="http://schemas.microsoft.com/office/drawing/2014/main" id="{4F5E8F2E-C137-43D0-A1B0-86B3EBAAC383}"/>
              </a:ext>
            </a:extLst>
          </p:cNvPr>
          <p:cNvSpPr/>
          <p:nvPr/>
        </p:nvSpPr>
        <p:spPr>
          <a:xfrm>
            <a:off x="7893050" y="4430713"/>
            <a:ext cx="1169988" cy="358775"/>
          </a:xfrm>
          <a:prstGeom prst="roundRect">
            <a:avLst/>
          </a:prstGeom>
          <a:solidFill>
            <a:srgbClr val="CCECFF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300" dirty="0">
                <a:solidFill>
                  <a:srgbClr val="FF0000"/>
                </a:solidFill>
              </a:rPr>
              <a:t>PRIORYTET KE</a:t>
            </a:r>
          </a:p>
        </p:txBody>
      </p:sp>
      <p:sp>
        <p:nvSpPr>
          <p:cNvPr id="20" name="Prostokąt zaokrąglony 19">
            <a:extLst>
              <a:ext uri="{FF2B5EF4-FFF2-40B4-BE49-F238E27FC236}">
                <a16:creationId xmlns:a16="http://schemas.microsoft.com/office/drawing/2014/main" id="{EC3142D7-24C6-4FB1-8DCC-8CECC05603F3}"/>
              </a:ext>
            </a:extLst>
          </p:cNvPr>
          <p:cNvSpPr/>
          <p:nvPr/>
        </p:nvSpPr>
        <p:spPr>
          <a:xfrm>
            <a:off x="7893050" y="2460625"/>
            <a:ext cx="1169988" cy="442913"/>
          </a:xfrm>
          <a:prstGeom prst="roundRect">
            <a:avLst/>
          </a:prstGeom>
          <a:solidFill>
            <a:srgbClr val="CCECFF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300" dirty="0">
                <a:solidFill>
                  <a:srgbClr val="FF0000"/>
                </a:solidFill>
              </a:rPr>
              <a:t>WYSOKI PRIORYTET KE</a:t>
            </a:r>
          </a:p>
        </p:txBody>
      </p:sp>
      <p:sp>
        <p:nvSpPr>
          <p:cNvPr id="21" name="Prostokąt zaokrąglony 20">
            <a:extLst>
              <a:ext uri="{FF2B5EF4-FFF2-40B4-BE49-F238E27FC236}">
                <a16:creationId xmlns:a16="http://schemas.microsoft.com/office/drawing/2014/main" id="{9D226B0D-508A-4C63-896D-5785AB01FED0}"/>
              </a:ext>
            </a:extLst>
          </p:cNvPr>
          <p:cNvSpPr/>
          <p:nvPr/>
        </p:nvSpPr>
        <p:spPr>
          <a:xfrm>
            <a:off x="7893050" y="5648325"/>
            <a:ext cx="1169988" cy="358775"/>
          </a:xfrm>
          <a:prstGeom prst="roundRect">
            <a:avLst/>
          </a:prstGeom>
          <a:solidFill>
            <a:srgbClr val="CCECFF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300" dirty="0">
                <a:solidFill>
                  <a:srgbClr val="FF0000"/>
                </a:solidFill>
              </a:rPr>
              <a:t>PRIORYTET KE</a:t>
            </a:r>
          </a:p>
        </p:txBody>
      </p:sp>
      <p:sp>
        <p:nvSpPr>
          <p:cNvPr id="24" name="pole tekstowe 32">
            <a:extLst>
              <a:ext uri="{FF2B5EF4-FFF2-40B4-BE49-F238E27FC236}">
                <a16:creationId xmlns:a16="http://schemas.microsoft.com/office/drawing/2014/main" id="{7ACB594B-C35A-40E6-BA1D-1CFEA0F6E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48" y="135254"/>
            <a:ext cx="8326103" cy="96949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l-PL" altLang="pl-PL" sz="24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Możliwe kierunki działań dla WUP w Opolu w ramach CP4 (EFS+)</a:t>
            </a:r>
          </a:p>
          <a:p>
            <a:pPr marL="342900" indent="-342900" algn="ctr">
              <a:spcBef>
                <a:spcPct val="0"/>
              </a:spcBef>
              <a:buFontTx/>
              <a:buChar char="-"/>
            </a:pPr>
            <a:endParaRPr lang="pl-PL" altLang="pl-PL" sz="900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431732" y="92867"/>
            <a:ext cx="8280536" cy="5486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592941" y="197771"/>
            <a:ext cx="7958118" cy="33887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212683"/>
            <a:ext cx="5760720" cy="55245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1232870-B1B6-4D9F-AB13-A6ACC34D9E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113961"/>
              </p:ext>
            </p:extLst>
          </p:nvPr>
        </p:nvGraphicFramePr>
        <p:xfrm>
          <a:off x="971600" y="1055458"/>
          <a:ext cx="6864424" cy="4947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6093296"/>
            <a:ext cx="5760720" cy="552450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981038BC-F16B-4E9F-AFDB-0A9F6EB580C9}"/>
              </a:ext>
            </a:extLst>
          </p:cNvPr>
          <p:cNvSpPr txBox="1"/>
          <p:nvPr/>
        </p:nvSpPr>
        <p:spPr>
          <a:xfrm>
            <a:off x="395536" y="1604358"/>
            <a:ext cx="8352928" cy="352724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Projekty własne planowane do realizacji </a:t>
            </a:r>
          </a:p>
          <a:p>
            <a:pPr algn="ctr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 ramach RPO WO 2021-2027:</a:t>
            </a: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b="1" dirty="0">
                <a:ea typeface="Calibri" panose="020F0502020204030204" pitchFamily="34" charset="0"/>
                <a:cs typeface="Times New Roman" panose="02020603050405020304" pitchFamily="18" charset="0"/>
              </a:rPr>
              <a:t>„Opolskie dotacje kluczem do sukcesu”</a:t>
            </a: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b="1" dirty="0">
                <a:ea typeface="Calibri" panose="020F0502020204030204" pitchFamily="34" charset="0"/>
                <a:cs typeface="Times New Roman" panose="02020603050405020304" pitchFamily="18" charset="0"/>
              </a:rPr>
              <a:t>„Aktywizacja zawodowa opiekunów osób zależnych w województwie opolskim”</a:t>
            </a: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b="1" dirty="0">
                <a:ea typeface="Calibri" panose="020F0502020204030204" pitchFamily="34" charset="0"/>
                <a:cs typeface="Times New Roman" panose="02020603050405020304" pitchFamily="18" charset="0"/>
              </a:rPr>
              <a:t>„Aktywny rodzic wraca do pracy”</a:t>
            </a: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b="1" dirty="0">
                <a:ea typeface="Calibri" panose="020F0502020204030204" pitchFamily="34" charset="0"/>
                <a:cs typeface="Times New Roman" panose="02020603050405020304" pitchFamily="18" charset="0"/>
              </a:rPr>
              <a:t>„Wzrost kompetencji szansą na rozwój”</a:t>
            </a:r>
          </a:p>
          <a:p>
            <a:pPr lvl="1">
              <a:lnSpc>
                <a:spcPct val="150000"/>
              </a:lnSpc>
              <a:spcAft>
                <a:spcPts val="0"/>
              </a:spcAft>
              <a:defRPr/>
            </a:pPr>
            <a:r>
              <a:rPr lang="pl-PL" b="1" dirty="0"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pl-PL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Realizacja projektu o znaczeniu strategicznym dla Województwa Opolskiego </a:t>
            </a:r>
          </a:p>
        </p:txBody>
      </p:sp>
    </p:spTree>
    <p:extLst>
      <p:ext uri="{BB962C8B-B14F-4D97-AF65-F5344CB8AC3E}">
        <p14:creationId xmlns:p14="http://schemas.microsoft.com/office/powerpoint/2010/main" val="319063130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2AE8BC01-6FB8-49B3-9F33-5A0BEC681D18}"/>
              </a:ext>
            </a:extLst>
          </p:cNvPr>
          <p:cNvSpPr txBox="1"/>
          <p:nvPr/>
        </p:nvSpPr>
        <p:spPr>
          <a:xfrm>
            <a:off x="395288" y="682625"/>
            <a:ext cx="8353425" cy="549275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>
              <a:lnSpc>
                <a:spcPct val="150000"/>
              </a:lnSpc>
              <a:defRPr/>
            </a:pPr>
            <a:r>
              <a:rPr lang="pl-PL" altLang="pl-PL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„Opolskie dotacje kluczem do sukcesu”</a:t>
            </a:r>
          </a:p>
          <a:p>
            <a:pPr lvl="1">
              <a:lnSpc>
                <a:spcPct val="150000"/>
              </a:lnSpc>
              <a:defRPr/>
            </a:pPr>
            <a:endParaRPr lang="pl-PL" altLang="pl-PL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defRPr/>
            </a:pPr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Wartość:</a:t>
            </a: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58,5 mln PLN</a:t>
            </a:r>
          </a:p>
          <a:p>
            <a:pPr lvl="1">
              <a:lnSpc>
                <a:spcPct val="150000"/>
              </a:lnSpc>
              <a:defRPr/>
            </a:pPr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Okres realizacji: </a:t>
            </a: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2021-2027</a:t>
            </a:r>
          </a:p>
          <a:p>
            <a:pPr lvl="1">
              <a:lnSpc>
                <a:spcPct val="150000"/>
              </a:lnSpc>
              <a:defRPr/>
            </a:pPr>
            <a:endParaRPr lang="pl-PL" altLang="pl-PL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Celem projektu jest udzielenie wsparcia dla 1 500 osób.</a:t>
            </a:r>
          </a:p>
          <a:p>
            <a:pPr>
              <a:defRPr/>
            </a:pP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pl-PL" altLang="pl-PL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Główne założenia projektu </a:t>
            </a: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dotyczą realizacji działań w zakresie wzrostu przedsiębiorczości w woj. opolskim i podniesienie aktywności zawodowej 1 500 mieszkańców Opolszczyzny oraz </a:t>
            </a:r>
            <a:r>
              <a:rPr lang="pl-PL" altLang="pl-PL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powstanie 1 000 nowych miejsc pracy poprzez założenie działalności gospodarczych </a:t>
            </a:r>
            <a:r>
              <a:rPr lang="pl-PL" altLang="pl-PL" sz="2400" dirty="0">
                <a:solidFill>
                  <a:srgbClr val="000000"/>
                </a:solidFill>
                <a:latin typeface="Calibri" panose="020F0502020204030204" pitchFamily="34" charset="0"/>
              </a:rPr>
              <a:t>przez uczestników projektu na terenie województwa opolskiego. </a:t>
            </a:r>
            <a:endParaRPr lang="pl-PL" altLang="pl-PL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D9B3DCE8-806B-4A54-AC33-BB1A3151C673}"/>
              </a:ext>
            </a:extLst>
          </p:cNvPr>
          <p:cNvSpPr txBox="1"/>
          <p:nvPr/>
        </p:nvSpPr>
        <p:spPr>
          <a:xfrm>
            <a:off x="395288" y="290513"/>
            <a:ext cx="8353425" cy="62769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>
              <a:lnSpc>
                <a:spcPct val="150000"/>
              </a:lnSpc>
              <a:defRPr/>
            </a:pPr>
            <a:r>
              <a:rPr lang="pl-PL" altLang="pl-PL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Aktywizacja zawodowa opiekunów osób zależnych w województwie opolskim</a:t>
            </a:r>
          </a:p>
          <a:p>
            <a:pPr lvl="1">
              <a:lnSpc>
                <a:spcPct val="150000"/>
              </a:lnSpc>
              <a:defRPr/>
            </a:pPr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Wartość: </a:t>
            </a: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15,5 mln PLN</a:t>
            </a:r>
          </a:p>
          <a:p>
            <a:pPr lvl="1">
              <a:lnSpc>
                <a:spcPct val="150000"/>
              </a:lnSpc>
              <a:defRPr/>
            </a:pPr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Okres realizacji: </a:t>
            </a: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2021-2027</a:t>
            </a:r>
          </a:p>
          <a:p>
            <a:pPr lvl="1">
              <a:lnSpc>
                <a:spcPct val="150000"/>
              </a:lnSpc>
              <a:defRPr/>
            </a:pPr>
            <a:endParaRPr lang="pl-PL" alt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Celem projektu jest wsparcie dla 210 osób dorosłych pozostających poza rynkiem pracy z powodu sprawowania opieki nad osobą zależną.</a:t>
            </a:r>
          </a:p>
          <a:p>
            <a:pPr algn="just">
              <a:defRPr/>
            </a:pP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W ramach projektu oferowane będzie wsparcie mające na celu umożliwienie uczestnikom projektu powrotu do aktywności zawodowej poprzez sfinansowanie opieki nad osobą zależną.</a:t>
            </a:r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algn="just">
              <a:defRPr/>
            </a:pPr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Aktywizacja zawodowa obejmie:</a:t>
            </a:r>
            <a:endParaRPr lang="pl-PL" alt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buFont typeface="Calibri" panose="020F0502020204030204" pitchFamily="34" charset="0"/>
              <a:buAutoNum type="arabicPeriod"/>
              <a:defRPr/>
            </a:pP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Spotkania z doradcą zawodowym, </a:t>
            </a:r>
          </a:p>
          <a:p>
            <a:pPr algn="just">
              <a:buFont typeface="Calibri" panose="020F0502020204030204" pitchFamily="34" charset="0"/>
              <a:buAutoNum type="arabicPeriod"/>
              <a:defRPr/>
            </a:pP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Udzielenia wsparcia psychologicznego,</a:t>
            </a:r>
          </a:p>
          <a:p>
            <a:pPr algn="just">
              <a:buFont typeface="Calibri" panose="020F0502020204030204" pitchFamily="34" charset="0"/>
              <a:buAutoNum type="arabicPeriod"/>
              <a:defRPr/>
            </a:pP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Udzielenia wsparcia w postaci wybranych form pomocy (np. szkolenia),</a:t>
            </a:r>
          </a:p>
          <a:p>
            <a:pPr algn="just">
              <a:buFont typeface="Calibri" panose="020F0502020204030204" pitchFamily="34" charset="0"/>
              <a:buAutoNum type="arabicPeriod"/>
              <a:defRPr/>
            </a:pPr>
            <a:r>
              <a:rPr lang="pl-PL" altLang="pl-PL" sz="2000" dirty="0">
                <a:solidFill>
                  <a:srgbClr val="000000"/>
                </a:solidFill>
                <a:latin typeface="Calibri" panose="020F0502020204030204" pitchFamily="34" charset="0"/>
              </a:rPr>
              <a:t>Objęcie uczestników usługą pośrednictwa pracy.</a:t>
            </a:r>
          </a:p>
          <a:p>
            <a:pPr algn="just">
              <a:buFont typeface="Calibri" panose="020F0502020204030204" pitchFamily="34" charset="0"/>
              <a:buAutoNum type="arabicPeriod"/>
              <a:defRPr/>
            </a:pPr>
            <a:r>
              <a:rPr lang="pl-PL" altLang="pl-PL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Pokrycie kosztów zatrudnienia opiekuna osoby zależnej przez okres 12 miesięcy w celu umożliwienia podjęcia pracy przez uczestnika projektu.</a:t>
            </a:r>
            <a:endParaRPr lang="pl-PL" altLang="pl-PL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13118</TotalTime>
  <Words>1148</Words>
  <Application>Microsoft Office PowerPoint</Application>
  <PresentationFormat>Pokaz na ekranie (4:3)</PresentationFormat>
  <Paragraphs>129</Paragraphs>
  <Slides>12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Motyw pakietu Office</vt:lpstr>
      <vt:lpstr>1_Motyw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WUP OPOLE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m.swiecicka</dc:creator>
  <cp:lastModifiedBy>W. Sośniak</cp:lastModifiedBy>
  <cp:revision>1157</cp:revision>
  <cp:lastPrinted>2019-11-13T10:47:14Z</cp:lastPrinted>
  <dcterms:created xsi:type="dcterms:W3CDTF">2013-10-01T06:15:47Z</dcterms:created>
  <dcterms:modified xsi:type="dcterms:W3CDTF">2019-11-13T12:30:53Z</dcterms:modified>
</cp:coreProperties>
</file>