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</p:sldIdLst>
  <p:sldSz cx="18288000" cy="10287000"/>
  <p:notesSz cx="6858000" cy="9144000"/>
  <p:embeddedFontLst>
    <p:embeddedFont>
      <p:font typeface="Canva Sans" panose="020B0604020202020204" charset="0"/>
      <p:regular r:id="rId65"/>
    </p:embeddedFon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nva Sans Medium" panose="020B0604020202020204" charset="0"/>
      <p:regular r:id="rId70"/>
    </p:embeddedFont>
    <p:embeddedFont>
      <p:font typeface="Canva Sans Bold" panose="020B0604020202020204" charset="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-56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12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7.png"/><Relationship Id="rId7" Type="http://schemas.openxmlformats.org/officeDocument/2006/relationships/image" Target="../media/image16.png"/><Relationship Id="rId12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38.jpeg"/><Relationship Id="rId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71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38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35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17.png"/><Relationship Id="rId5" Type="http://schemas.openxmlformats.org/officeDocument/2006/relationships/image" Target="../media/image39.png"/><Relationship Id="rId10" Type="http://schemas.openxmlformats.org/officeDocument/2006/relationships/image" Target="../media/image33.svg"/><Relationship Id="rId4" Type="http://schemas.openxmlformats.org/officeDocument/2006/relationships/image" Target="../media/image71.svg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17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33.svg"/><Relationship Id="rId2" Type="http://schemas.openxmlformats.org/officeDocument/2006/relationships/image" Target="../media/image36.jpe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16.png"/><Relationship Id="rId5" Type="http://schemas.openxmlformats.org/officeDocument/2006/relationships/image" Target="../media/image39.png"/><Relationship Id="rId15" Type="http://schemas.openxmlformats.org/officeDocument/2006/relationships/image" Target="../media/image38.jpeg"/><Relationship Id="rId10" Type="http://schemas.openxmlformats.org/officeDocument/2006/relationships/image" Target="../media/image78.svg"/><Relationship Id="rId4" Type="http://schemas.openxmlformats.org/officeDocument/2006/relationships/image" Target="../media/image71.svg"/><Relationship Id="rId9" Type="http://schemas.openxmlformats.org/officeDocument/2006/relationships/image" Target="../media/image41.png"/><Relationship Id="rId1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62.svg"/><Relationship Id="rId17" Type="http://schemas.openxmlformats.org/officeDocument/2006/relationships/image" Target="../media/image38.jpeg"/><Relationship Id="rId2" Type="http://schemas.openxmlformats.org/officeDocument/2006/relationships/image" Target="../media/image36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32.png"/><Relationship Id="rId5" Type="http://schemas.openxmlformats.org/officeDocument/2006/relationships/image" Target="../media/image41.png"/><Relationship Id="rId15" Type="http://schemas.openxmlformats.org/officeDocument/2006/relationships/image" Target="../media/image17.png"/><Relationship Id="rId10" Type="http://schemas.openxmlformats.org/officeDocument/2006/relationships/image" Target="../media/image76.svg"/><Relationship Id="rId4" Type="http://schemas.openxmlformats.org/officeDocument/2006/relationships/image" Target="../media/image71.svg"/><Relationship Id="rId9" Type="http://schemas.openxmlformats.org/officeDocument/2006/relationships/image" Target="../media/image40.png"/><Relationship Id="rId1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42.png"/><Relationship Id="rId18" Type="http://schemas.openxmlformats.org/officeDocument/2006/relationships/image" Target="../media/image35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62.svg"/><Relationship Id="rId17" Type="http://schemas.openxmlformats.org/officeDocument/2006/relationships/image" Target="../media/image17.png"/><Relationship Id="rId2" Type="http://schemas.openxmlformats.org/officeDocument/2006/relationships/image" Target="../media/image36.jpeg"/><Relationship Id="rId16" Type="http://schemas.openxmlformats.org/officeDocument/2006/relationships/image" Target="../media/image33.sv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32.png"/><Relationship Id="rId5" Type="http://schemas.openxmlformats.org/officeDocument/2006/relationships/image" Target="../media/image41.png"/><Relationship Id="rId15" Type="http://schemas.openxmlformats.org/officeDocument/2006/relationships/image" Target="../media/image16.png"/><Relationship Id="rId10" Type="http://schemas.openxmlformats.org/officeDocument/2006/relationships/image" Target="../media/image76.svg"/><Relationship Id="rId19" Type="http://schemas.openxmlformats.org/officeDocument/2006/relationships/image" Target="../media/image38.jpeg"/><Relationship Id="rId4" Type="http://schemas.openxmlformats.org/officeDocument/2006/relationships/image" Target="../media/image71.svg"/><Relationship Id="rId9" Type="http://schemas.openxmlformats.org/officeDocument/2006/relationships/image" Target="../media/image40.png"/><Relationship Id="rId14" Type="http://schemas.openxmlformats.org/officeDocument/2006/relationships/image" Target="../media/image8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42.png"/><Relationship Id="rId18" Type="http://schemas.openxmlformats.org/officeDocument/2006/relationships/image" Target="../media/image33.svg"/><Relationship Id="rId3" Type="http://schemas.openxmlformats.org/officeDocument/2006/relationships/image" Target="../media/image37.png"/><Relationship Id="rId21" Type="http://schemas.openxmlformats.org/officeDocument/2006/relationships/image" Target="../media/image38.jpeg"/><Relationship Id="rId7" Type="http://schemas.openxmlformats.org/officeDocument/2006/relationships/image" Target="../media/image39.png"/><Relationship Id="rId12" Type="http://schemas.openxmlformats.org/officeDocument/2006/relationships/image" Target="../media/image62.svg"/><Relationship Id="rId17" Type="http://schemas.openxmlformats.org/officeDocument/2006/relationships/image" Target="../media/image16.png"/><Relationship Id="rId25" Type="http://schemas.openxmlformats.org/officeDocument/2006/relationships/image" Target="../media/image66.svg"/><Relationship Id="rId2" Type="http://schemas.openxmlformats.org/officeDocument/2006/relationships/image" Target="../media/image36.jpeg"/><Relationship Id="rId16" Type="http://schemas.openxmlformats.org/officeDocument/2006/relationships/image" Target="../media/image82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32.png"/><Relationship Id="rId24" Type="http://schemas.openxmlformats.org/officeDocument/2006/relationships/image" Target="../media/image34.png"/><Relationship Id="rId5" Type="http://schemas.openxmlformats.org/officeDocument/2006/relationships/image" Target="../media/image41.png"/><Relationship Id="rId15" Type="http://schemas.openxmlformats.org/officeDocument/2006/relationships/image" Target="../media/image43.png"/><Relationship Id="rId23" Type="http://schemas.openxmlformats.org/officeDocument/2006/relationships/slide" Target="slide4.xml"/><Relationship Id="rId10" Type="http://schemas.openxmlformats.org/officeDocument/2006/relationships/image" Target="../media/image76.svg"/><Relationship Id="rId19" Type="http://schemas.openxmlformats.org/officeDocument/2006/relationships/image" Target="../media/image17.png"/><Relationship Id="rId4" Type="http://schemas.openxmlformats.org/officeDocument/2006/relationships/image" Target="../media/image71.svg"/><Relationship Id="rId9" Type="http://schemas.openxmlformats.org/officeDocument/2006/relationships/image" Target="../media/image40.png"/><Relationship Id="rId14" Type="http://schemas.openxmlformats.org/officeDocument/2006/relationships/image" Target="../media/image80.svg"/><Relationship Id="rId2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46.png"/><Relationship Id="rId10" Type="http://schemas.openxmlformats.org/officeDocument/2006/relationships/image" Target="../media/image6.png"/><Relationship Id="rId4" Type="http://schemas.openxmlformats.org/officeDocument/2006/relationships/image" Target="../media/image85.svg"/><Relationship Id="rId9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12" Type="http://schemas.openxmlformats.org/officeDocument/2006/relationships/image" Target="../media/image90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0" Type="http://schemas.openxmlformats.org/officeDocument/2006/relationships/image" Target="../media/image6.png"/><Relationship Id="rId4" Type="http://schemas.openxmlformats.org/officeDocument/2006/relationships/image" Target="../media/image85.sv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12" Type="http://schemas.openxmlformats.org/officeDocument/2006/relationships/image" Target="../media/image90.svg"/><Relationship Id="rId17" Type="http://schemas.openxmlformats.org/officeDocument/2006/relationships/image" Target="../media/image66.svg"/><Relationship Id="rId2" Type="http://schemas.openxmlformats.org/officeDocument/2006/relationships/image" Target="../media/image44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4" Type="http://schemas.openxmlformats.org/officeDocument/2006/relationships/image" Target="../media/image85.svg"/><Relationship Id="rId9" Type="http://schemas.openxmlformats.org/officeDocument/2006/relationships/image" Target="../media/image28.svg"/><Relationship Id="rId14" Type="http://schemas.openxmlformats.org/officeDocument/2006/relationships/image" Target="../media/image9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50.jpe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9.jpeg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50.jpeg"/><Relationship Id="rId1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64.svg"/><Relationship Id="rId3" Type="http://schemas.openxmlformats.org/officeDocument/2006/relationships/image" Target="../media/image8.png"/><Relationship Id="rId21" Type="http://schemas.openxmlformats.org/officeDocument/2006/relationships/image" Target="../media/image66.sv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openxmlformats.org/officeDocument/2006/relationships/image" Target="../media/image62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50.jpeg"/><Relationship Id="rId15" Type="http://schemas.openxmlformats.org/officeDocument/2006/relationships/image" Target="../media/image32.pn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51.png"/><Relationship Id="rId10" Type="http://schemas.openxmlformats.org/officeDocument/2006/relationships/image" Target="../media/image6.png"/><Relationship Id="rId4" Type="http://schemas.openxmlformats.org/officeDocument/2006/relationships/image" Target="../media/image33.sv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52.jpeg"/><Relationship Id="rId12" Type="http://schemas.openxmlformats.org/officeDocument/2006/relationships/image" Target="../media/image6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33.png"/><Relationship Id="rId5" Type="http://schemas.openxmlformats.org/officeDocument/2006/relationships/image" Target="../media/image51.png"/><Relationship Id="rId10" Type="http://schemas.openxmlformats.org/officeDocument/2006/relationships/image" Target="../media/image6.png"/><Relationship Id="rId4" Type="http://schemas.openxmlformats.org/officeDocument/2006/relationships/image" Target="../media/image33.svg"/><Relationship Id="rId9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52.jpeg"/><Relationship Id="rId12" Type="http://schemas.openxmlformats.org/officeDocument/2006/relationships/image" Target="../media/image6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33.png"/><Relationship Id="rId5" Type="http://schemas.openxmlformats.org/officeDocument/2006/relationships/image" Target="../media/image51.png"/><Relationship Id="rId10" Type="http://schemas.openxmlformats.org/officeDocument/2006/relationships/image" Target="../media/image6.png"/><Relationship Id="rId4" Type="http://schemas.openxmlformats.org/officeDocument/2006/relationships/image" Target="../media/image33.svg"/><Relationship Id="rId9" Type="http://schemas.openxmlformats.org/officeDocument/2006/relationships/image" Target="../media/image28.svg"/><Relationship Id="rId14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52.jpeg"/><Relationship Id="rId12" Type="http://schemas.openxmlformats.org/officeDocument/2006/relationships/image" Target="../media/image78.svg"/><Relationship Id="rId2" Type="http://schemas.openxmlformats.org/officeDocument/2006/relationships/image" Target="../media/image1.jpe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41.png"/><Relationship Id="rId5" Type="http://schemas.openxmlformats.org/officeDocument/2006/relationships/image" Target="../media/image51.png"/><Relationship Id="rId15" Type="http://schemas.openxmlformats.org/officeDocument/2006/relationships/image" Target="../media/image33.png"/><Relationship Id="rId10" Type="http://schemas.openxmlformats.org/officeDocument/2006/relationships/image" Target="../media/image6.png"/><Relationship Id="rId4" Type="http://schemas.openxmlformats.org/officeDocument/2006/relationships/image" Target="../media/image33.svg"/><Relationship Id="rId9" Type="http://schemas.openxmlformats.org/officeDocument/2006/relationships/image" Target="../media/image28.svg"/><Relationship Id="rId14" Type="http://schemas.openxmlformats.org/officeDocument/2006/relationships/image" Target="../media/image7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0.png"/><Relationship Id="rId18" Type="http://schemas.openxmlformats.org/officeDocument/2006/relationships/image" Target="../media/image98.svg"/><Relationship Id="rId3" Type="http://schemas.openxmlformats.org/officeDocument/2006/relationships/image" Target="../media/image16.png"/><Relationship Id="rId7" Type="http://schemas.openxmlformats.org/officeDocument/2006/relationships/image" Target="../media/image52.jpeg"/><Relationship Id="rId12" Type="http://schemas.openxmlformats.org/officeDocument/2006/relationships/image" Target="../media/image78.svg"/><Relationship Id="rId17" Type="http://schemas.openxmlformats.org/officeDocument/2006/relationships/image" Target="../media/image53.png"/><Relationship Id="rId2" Type="http://schemas.openxmlformats.org/officeDocument/2006/relationships/image" Target="../media/image1.jpe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41.png"/><Relationship Id="rId5" Type="http://schemas.openxmlformats.org/officeDocument/2006/relationships/image" Target="../media/image51.png"/><Relationship Id="rId15" Type="http://schemas.openxmlformats.org/officeDocument/2006/relationships/image" Target="../media/image33.png"/><Relationship Id="rId10" Type="http://schemas.openxmlformats.org/officeDocument/2006/relationships/image" Target="../media/image6.png"/><Relationship Id="rId4" Type="http://schemas.openxmlformats.org/officeDocument/2006/relationships/image" Target="../media/image33.svg"/><Relationship Id="rId9" Type="http://schemas.openxmlformats.org/officeDocument/2006/relationships/image" Target="../media/image28.svg"/><Relationship Id="rId14" Type="http://schemas.openxmlformats.org/officeDocument/2006/relationships/image" Target="../media/image7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0.png"/><Relationship Id="rId18" Type="http://schemas.openxmlformats.org/officeDocument/2006/relationships/image" Target="../media/image98.svg"/><Relationship Id="rId3" Type="http://schemas.openxmlformats.org/officeDocument/2006/relationships/image" Target="../media/image16.png"/><Relationship Id="rId7" Type="http://schemas.openxmlformats.org/officeDocument/2006/relationships/image" Target="../media/image52.jpeg"/><Relationship Id="rId12" Type="http://schemas.openxmlformats.org/officeDocument/2006/relationships/image" Target="../media/image78.svg"/><Relationship Id="rId17" Type="http://schemas.openxmlformats.org/officeDocument/2006/relationships/image" Target="../media/image53.png"/><Relationship Id="rId2" Type="http://schemas.openxmlformats.org/officeDocument/2006/relationships/image" Target="../media/image1.jpeg"/><Relationship Id="rId16" Type="http://schemas.openxmlformats.org/officeDocument/2006/relationships/image" Target="../media/image64.sv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41.png"/><Relationship Id="rId5" Type="http://schemas.openxmlformats.org/officeDocument/2006/relationships/image" Target="../media/image51.png"/><Relationship Id="rId15" Type="http://schemas.openxmlformats.org/officeDocument/2006/relationships/image" Target="../media/image33.png"/><Relationship Id="rId10" Type="http://schemas.openxmlformats.org/officeDocument/2006/relationships/image" Target="../media/image6.png"/><Relationship Id="rId19" Type="http://schemas.openxmlformats.org/officeDocument/2006/relationships/image" Target="../media/image54.png"/><Relationship Id="rId4" Type="http://schemas.openxmlformats.org/officeDocument/2006/relationships/image" Target="../media/image33.svg"/><Relationship Id="rId9" Type="http://schemas.openxmlformats.org/officeDocument/2006/relationships/image" Target="../media/image28.svg"/><Relationship Id="rId14" Type="http://schemas.openxmlformats.org/officeDocument/2006/relationships/image" Target="../media/image7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35.sv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12" Type="http://schemas.openxmlformats.org/officeDocument/2006/relationships/image" Target="../media/image17.png"/><Relationship Id="rId2" Type="http://schemas.openxmlformats.org/officeDocument/2006/relationships/image" Target="../media/image36.jpe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33.svg"/><Relationship Id="rId5" Type="http://schemas.openxmlformats.org/officeDocument/2006/relationships/image" Target="../media/image37.png"/><Relationship Id="rId1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02.svg"/><Relationship Id="rId9" Type="http://schemas.openxmlformats.org/officeDocument/2006/relationships/image" Target="../media/image6.png"/><Relationship Id="rId1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116.svg"/><Relationship Id="rId3" Type="http://schemas.openxmlformats.org/officeDocument/2006/relationships/image" Target="../media/image55.png"/><Relationship Id="rId21" Type="http://schemas.openxmlformats.org/officeDocument/2006/relationships/image" Target="../media/image66.jpeg"/><Relationship Id="rId7" Type="http://schemas.openxmlformats.org/officeDocument/2006/relationships/image" Target="../media/image6.png"/><Relationship Id="rId12" Type="http://schemas.openxmlformats.org/officeDocument/2006/relationships/image" Target="../media/image110.svg"/><Relationship Id="rId17" Type="http://schemas.openxmlformats.org/officeDocument/2006/relationships/image" Target="../media/image63.png"/><Relationship Id="rId2" Type="http://schemas.openxmlformats.org/officeDocument/2006/relationships/image" Target="../media/image36.jpeg"/><Relationship Id="rId16" Type="http://schemas.openxmlformats.org/officeDocument/2006/relationships/image" Target="../media/image114.sv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0.png"/><Relationship Id="rId5" Type="http://schemas.openxmlformats.org/officeDocument/2006/relationships/image" Target="../media/image37.png"/><Relationship Id="rId15" Type="http://schemas.openxmlformats.org/officeDocument/2006/relationships/image" Target="../media/image62.png"/><Relationship Id="rId10" Type="http://schemas.openxmlformats.org/officeDocument/2006/relationships/image" Target="../media/image59.jpeg"/><Relationship Id="rId19" Type="http://schemas.openxmlformats.org/officeDocument/2006/relationships/image" Target="../media/image64.jpeg"/><Relationship Id="rId4" Type="http://schemas.openxmlformats.org/officeDocument/2006/relationships/image" Target="../media/image102.svg"/><Relationship Id="rId9" Type="http://schemas.openxmlformats.org/officeDocument/2006/relationships/image" Target="../media/image107.svg"/><Relationship Id="rId14" Type="http://schemas.openxmlformats.org/officeDocument/2006/relationships/image" Target="../media/image112.svg"/><Relationship Id="rId22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33.sv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5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5" Type="http://schemas.openxmlformats.org/officeDocument/2006/relationships/image" Target="../media/image46.png"/><Relationship Id="rId10" Type="http://schemas.openxmlformats.org/officeDocument/2006/relationships/image" Target="../media/image1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3" Type="http://schemas.openxmlformats.org/officeDocument/2006/relationships/image" Target="../media/image45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5" Type="http://schemas.openxmlformats.org/officeDocument/2006/relationships/image" Target="../media/image46.png"/><Relationship Id="rId10" Type="http://schemas.openxmlformats.org/officeDocument/2006/relationships/image" Target="../media/image1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3" Type="http://schemas.openxmlformats.org/officeDocument/2006/relationships/image" Target="../media/image45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2" Type="http://schemas.openxmlformats.org/officeDocument/2006/relationships/image" Target="../media/image44.jpeg"/><Relationship Id="rId16" Type="http://schemas.openxmlformats.org/officeDocument/2006/relationships/image" Target="../media/image1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5" Type="http://schemas.openxmlformats.org/officeDocument/2006/relationships/image" Target="../media/image46.png"/><Relationship Id="rId15" Type="http://schemas.openxmlformats.org/officeDocument/2006/relationships/image" Target="../media/image71.png"/><Relationship Id="rId10" Type="http://schemas.openxmlformats.org/officeDocument/2006/relationships/image" Target="../media/image1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18" Type="http://schemas.openxmlformats.org/officeDocument/2006/relationships/image" Target="../media/image129.svg"/><Relationship Id="rId3" Type="http://schemas.openxmlformats.org/officeDocument/2006/relationships/image" Target="../media/image45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17" Type="http://schemas.openxmlformats.org/officeDocument/2006/relationships/image" Target="../media/image72.png"/><Relationship Id="rId2" Type="http://schemas.openxmlformats.org/officeDocument/2006/relationships/image" Target="../media/image44.jpeg"/><Relationship Id="rId16" Type="http://schemas.openxmlformats.org/officeDocument/2006/relationships/image" Target="../media/image1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5" Type="http://schemas.openxmlformats.org/officeDocument/2006/relationships/image" Target="../media/image46.png"/><Relationship Id="rId15" Type="http://schemas.openxmlformats.org/officeDocument/2006/relationships/image" Target="../media/image71.png"/><Relationship Id="rId10" Type="http://schemas.openxmlformats.org/officeDocument/2006/relationships/image" Target="../media/image1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18" Type="http://schemas.openxmlformats.org/officeDocument/2006/relationships/image" Target="../media/image129.svg"/><Relationship Id="rId3" Type="http://schemas.openxmlformats.org/officeDocument/2006/relationships/image" Target="../media/image45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17" Type="http://schemas.openxmlformats.org/officeDocument/2006/relationships/image" Target="../media/image72.png"/><Relationship Id="rId2" Type="http://schemas.openxmlformats.org/officeDocument/2006/relationships/image" Target="../media/image44.jpeg"/><Relationship Id="rId16" Type="http://schemas.openxmlformats.org/officeDocument/2006/relationships/image" Target="../media/image127.svg"/><Relationship Id="rId20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5" Type="http://schemas.openxmlformats.org/officeDocument/2006/relationships/image" Target="../media/image46.png"/><Relationship Id="rId15" Type="http://schemas.openxmlformats.org/officeDocument/2006/relationships/image" Target="../media/image71.png"/><Relationship Id="rId10" Type="http://schemas.openxmlformats.org/officeDocument/2006/relationships/image" Target="../media/image13.png"/><Relationship Id="rId19" Type="http://schemas.openxmlformats.org/officeDocument/2006/relationships/image" Target="../media/image7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18" Type="http://schemas.openxmlformats.org/officeDocument/2006/relationships/image" Target="../media/image129.svg"/><Relationship Id="rId3" Type="http://schemas.openxmlformats.org/officeDocument/2006/relationships/image" Target="../media/image45.png"/><Relationship Id="rId21" Type="http://schemas.openxmlformats.org/officeDocument/2006/relationships/image" Target="../media/image74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17" Type="http://schemas.openxmlformats.org/officeDocument/2006/relationships/image" Target="../media/image72.png"/><Relationship Id="rId2" Type="http://schemas.openxmlformats.org/officeDocument/2006/relationships/image" Target="../media/image44.jpeg"/><Relationship Id="rId16" Type="http://schemas.openxmlformats.org/officeDocument/2006/relationships/image" Target="../media/image127.svg"/><Relationship Id="rId20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5" Type="http://schemas.openxmlformats.org/officeDocument/2006/relationships/image" Target="../media/image46.png"/><Relationship Id="rId15" Type="http://schemas.openxmlformats.org/officeDocument/2006/relationships/image" Target="../media/image71.png"/><Relationship Id="rId10" Type="http://schemas.openxmlformats.org/officeDocument/2006/relationships/image" Target="../media/image13.png"/><Relationship Id="rId19" Type="http://schemas.openxmlformats.org/officeDocument/2006/relationships/image" Target="../media/image7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Relationship Id="rId22" Type="http://schemas.openxmlformats.org/officeDocument/2006/relationships/image" Target="../media/image13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18" Type="http://schemas.openxmlformats.org/officeDocument/2006/relationships/image" Target="../media/image129.svg"/><Relationship Id="rId3" Type="http://schemas.openxmlformats.org/officeDocument/2006/relationships/image" Target="../media/image45.png"/><Relationship Id="rId21" Type="http://schemas.openxmlformats.org/officeDocument/2006/relationships/image" Target="../media/image74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17" Type="http://schemas.openxmlformats.org/officeDocument/2006/relationships/image" Target="../media/image72.png"/><Relationship Id="rId2" Type="http://schemas.openxmlformats.org/officeDocument/2006/relationships/image" Target="../media/image44.jpeg"/><Relationship Id="rId16" Type="http://schemas.openxmlformats.org/officeDocument/2006/relationships/image" Target="../media/image127.svg"/><Relationship Id="rId20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24" Type="http://schemas.openxmlformats.org/officeDocument/2006/relationships/image" Target="../media/image135.svg"/><Relationship Id="rId5" Type="http://schemas.openxmlformats.org/officeDocument/2006/relationships/image" Target="../media/image4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image" Target="../media/image13.png"/><Relationship Id="rId19" Type="http://schemas.openxmlformats.org/officeDocument/2006/relationships/image" Target="../media/image7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Relationship Id="rId22" Type="http://schemas.openxmlformats.org/officeDocument/2006/relationships/image" Target="../media/image13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18" Type="http://schemas.openxmlformats.org/officeDocument/2006/relationships/image" Target="../media/image129.svg"/><Relationship Id="rId26" Type="http://schemas.openxmlformats.org/officeDocument/2006/relationships/image" Target="../media/image137.svg"/><Relationship Id="rId3" Type="http://schemas.openxmlformats.org/officeDocument/2006/relationships/image" Target="../media/image45.png"/><Relationship Id="rId21" Type="http://schemas.openxmlformats.org/officeDocument/2006/relationships/image" Target="../media/image74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17" Type="http://schemas.openxmlformats.org/officeDocument/2006/relationships/image" Target="../media/image72.png"/><Relationship Id="rId25" Type="http://schemas.openxmlformats.org/officeDocument/2006/relationships/image" Target="../media/image76.png"/><Relationship Id="rId2" Type="http://schemas.openxmlformats.org/officeDocument/2006/relationships/image" Target="../media/image44.jpeg"/><Relationship Id="rId16" Type="http://schemas.openxmlformats.org/officeDocument/2006/relationships/image" Target="../media/image127.svg"/><Relationship Id="rId20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24" Type="http://schemas.openxmlformats.org/officeDocument/2006/relationships/image" Target="../media/image135.svg"/><Relationship Id="rId5" Type="http://schemas.openxmlformats.org/officeDocument/2006/relationships/image" Target="../media/image4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image" Target="../media/image13.png"/><Relationship Id="rId19" Type="http://schemas.openxmlformats.org/officeDocument/2006/relationships/image" Target="../media/image7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Relationship Id="rId22" Type="http://schemas.openxmlformats.org/officeDocument/2006/relationships/image" Target="../media/image13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77.jpe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77.jpeg"/><Relationship Id="rId15" Type="http://schemas.openxmlformats.org/officeDocument/2006/relationships/image" Target="../media/image70.pn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55.svg"/><Relationship Id="rId26" Type="http://schemas.openxmlformats.org/officeDocument/2006/relationships/slide" Target="slide22.xml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45.svg"/><Relationship Id="rId12" Type="http://schemas.openxmlformats.org/officeDocument/2006/relationships/image" Target="../media/image6.png"/><Relationship Id="rId17" Type="http://schemas.openxmlformats.org/officeDocument/2006/relationships/image" Target="../media/image28.png"/><Relationship Id="rId25" Type="http://schemas.openxmlformats.org/officeDocument/2006/relationships/slide" Target="slide19.xml"/><Relationship Id="rId2" Type="http://schemas.openxmlformats.org/officeDocument/2006/relationships/image" Target="../media/image1.jpeg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9.svg"/><Relationship Id="rId24" Type="http://schemas.openxmlformats.org/officeDocument/2006/relationships/slide" Target="slide16.xml"/><Relationship Id="rId5" Type="http://schemas.openxmlformats.org/officeDocument/2006/relationships/image" Target="../media/image22.jpeg"/><Relationship Id="rId15" Type="http://schemas.openxmlformats.org/officeDocument/2006/relationships/image" Target="../media/image27.png"/><Relationship Id="rId23" Type="http://schemas.openxmlformats.org/officeDocument/2006/relationships/slide" Target="slide5.xml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42.svg"/><Relationship Id="rId9" Type="http://schemas.openxmlformats.org/officeDocument/2006/relationships/image" Target="../media/image47.svg"/><Relationship Id="rId14" Type="http://schemas.openxmlformats.org/officeDocument/2006/relationships/image" Target="../media/image51.svg"/><Relationship Id="rId22" Type="http://schemas.openxmlformats.org/officeDocument/2006/relationships/image" Target="../media/image5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127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77.jpeg"/><Relationship Id="rId15" Type="http://schemas.openxmlformats.org/officeDocument/2006/relationships/image" Target="../media/image70.pn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127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20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77.jpeg"/><Relationship Id="rId15" Type="http://schemas.openxmlformats.org/officeDocument/2006/relationships/image" Target="../media/image70.png"/><Relationship Id="rId10" Type="http://schemas.openxmlformats.org/officeDocument/2006/relationships/image" Target="../media/image12.png"/><Relationship Id="rId19" Type="http://schemas.openxmlformats.org/officeDocument/2006/relationships/image" Target="../media/image7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127.svg"/><Relationship Id="rId3" Type="http://schemas.openxmlformats.org/officeDocument/2006/relationships/image" Target="../media/image8.png"/><Relationship Id="rId21" Type="http://schemas.openxmlformats.org/officeDocument/2006/relationships/image" Target="../media/image79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20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77.jpeg"/><Relationship Id="rId15" Type="http://schemas.openxmlformats.org/officeDocument/2006/relationships/image" Target="../media/image70.png"/><Relationship Id="rId10" Type="http://schemas.openxmlformats.org/officeDocument/2006/relationships/image" Target="../media/image12.png"/><Relationship Id="rId19" Type="http://schemas.openxmlformats.org/officeDocument/2006/relationships/image" Target="../media/image7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Relationship Id="rId22" Type="http://schemas.openxmlformats.org/officeDocument/2006/relationships/image" Target="../media/image14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127.svg"/><Relationship Id="rId3" Type="http://schemas.openxmlformats.org/officeDocument/2006/relationships/image" Target="../media/image8.png"/><Relationship Id="rId21" Type="http://schemas.openxmlformats.org/officeDocument/2006/relationships/image" Target="../media/image79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20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24" Type="http://schemas.openxmlformats.org/officeDocument/2006/relationships/image" Target="../media/image98.svg"/><Relationship Id="rId5" Type="http://schemas.openxmlformats.org/officeDocument/2006/relationships/image" Target="../media/image77.jpeg"/><Relationship Id="rId15" Type="http://schemas.openxmlformats.org/officeDocument/2006/relationships/image" Target="../media/image70.png"/><Relationship Id="rId23" Type="http://schemas.openxmlformats.org/officeDocument/2006/relationships/image" Target="../media/image53.png"/><Relationship Id="rId10" Type="http://schemas.openxmlformats.org/officeDocument/2006/relationships/image" Target="../media/image12.png"/><Relationship Id="rId19" Type="http://schemas.openxmlformats.org/officeDocument/2006/relationships/image" Target="../media/image7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Relationship Id="rId22" Type="http://schemas.openxmlformats.org/officeDocument/2006/relationships/image" Target="../media/image142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127.svg"/><Relationship Id="rId26" Type="http://schemas.openxmlformats.org/officeDocument/2006/relationships/image" Target="../media/image98.svg"/><Relationship Id="rId3" Type="http://schemas.openxmlformats.org/officeDocument/2006/relationships/image" Target="../media/image8.png"/><Relationship Id="rId21" Type="http://schemas.openxmlformats.org/officeDocument/2006/relationships/image" Target="../media/image79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5" Type="http://schemas.openxmlformats.org/officeDocument/2006/relationships/image" Target="../media/image53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20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24" Type="http://schemas.openxmlformats.org/officeDocument/2006/relationships/image" Target="../media/image144.svg"/><Relationship Id="rId5" Type="http://schemas.openxmlformats.org/officeDocument/2006/relationships/image" Target="../media/image77.jpeg"/><Relationship Id="rId15" Type="http://schemas.openxmlformats.org/officeDocument/2006/relationships/image" Target="../media/image70.png"/><Relationship Id="rId23" Type="http://schemas.openxmlformats.org/officeDocument/2006/relationships/image" Target="../media/image80.png"/><Relationship Id="rId10" Type="http://schemas.openxmlformats.org/officeDocument/2006/relationships/image" Target="../media/image12.png"/><Relationship Id="rId19" Type="http://schemas.openxmlformats.org/officeDocument/2006/relationships/image" Target="../media/image7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Relationship Id="rId22" Type="http://schemas.openxmlformats.org/officeDocument/2006/relationships/image" Target="../media/image142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127.svg"/><Relationship Id="rId26" Type="http://schemas.openxmlformats.org/officeDocument/2006/relationships/image" Target="../media/image135.svg"/><Relationship Id="rId3" Type="http://schemas.openxmlformats.org/officeDocument/2006/relationships/image" Target="../media/image8.png"/><Relationship Id="rId21" Type="http://schemas.openxmlformats.org/officeDocument/2006/relationships/image" Target="../media/image79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5" Type="http://schemas.openxmlformats.org/officeDocument/2006/relationships/image" Target="../media/image75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20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24" Type="http://schemas.openxmlformats.org/officeDocument/2006/relationships/image" Target="../media/image144.svg"/><Relationship Id="rId5" Type="http://schemas.openxmlformats.org/officeDocument/2006/relationships/image" Target="../media/image77.jpeg"/><Relationship Id="rId15" Type="http://schemas.openxmlformats.org/officeDocument/2006/relationships/image" Target="../media/image70.png"/><Relationship Id="rId23" Type="http://schemas.openxmlformats.org/officeDocument/2006/relationships/image" Target="../media/image80.png"/><Relationship Id="rId28" Type="http://schemas.openxmlformats.org/officeDocument/2006/relationships/image" Target="../media/image98.svg"/><Relationship Id="rId10" Type="http://schemas.openxmlformats.org/officeDocument/2006/relationships/image" Target="../media/image12.png"/><Relationship Id="rId19" Type="http://schemas.openxmlformats.org/officeDocument/2006/relationships/image" Target="../media/image7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Relationship Id="rId22" Type="http://schemas.openxmlformats.org/officeDocument/2006/relationships/image" Target="../media/image142.svg"/><Relationship Id="rId27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127.svg"/><Relationship Id="rId26" Type="http://schemas.openxmlformats.org/officeDocument/2006/relationships/image" Target="../media/image135.svg"/><Relationship Id="rId3" Type="http://schemas.openxmlformats.org/officeDocument/2006/relationships/image" Target="../media/image8.png"/><Relationship Id="rId21" Type="http://schemas.openxmlformats.org/officeDocument/2006/relationships/image" Target="../media/image79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71.png"/><Relationship Id="rId25" Type="http://schemas.openxmlformats.org/officeDocument/2006/relationships/image" Target="../media/image75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20" Type="http://schemas.openxmlformats.org/officeDocument/2006/relationships/image" Target="../media/image140.sv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24" Type="http://schemas.openxmlformats.org/officeDocument/2006/relationships/image" Target="../media/image144.svg"/><Relationship Id="rId5" Type="http://schemas.openxmlformats.org/officeDocument/2006/relationships/image" Target="../media/image77.jpeg"/><Relationship Id="rId15" Type="http://schemas.openxmlformats.org/officeDocument/2006/relationships/image" Target="../media/image70.png"/><Relationship Id="rId23" Type="http://schemas.openxmlformats.org/officeDocument/2006/relationships/image" Target="../media/image80.png"/><Relationship Id="rId28" Type="http://schemas.openxmlformats.org/officeDocument/2006/relationships/image" Target="../media/image137.svg"/><Relationship Id="rId10" Type="http://schemas.openxmlformats.org/officeDocument/2006/relationships/image" Target="../media/image12.png"/><Relationship Id="rId19" Type="http://schemas.openxmlformats.org/officeDocument/2006/relationships/image" Target="../media/image78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Relationship Id="rId22" Type="http://schemas.openxmlformats.org/officeDocument/2006/relationships/image" Target="../media/image142.svg"/><Relationship Id="rId27" Type="http://schemas.openxmlformats.org/officeDocument/2006/relationships/image" Target="../media/image76.png"/><Relationship Id="rId30" Type="http://schemas.openxmlformats.org/officeDocument/2006/relationships/image" Target="../media/image9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45.png"/><Relationship Id="rId7" Type="http://schemas.openxmlformats.org/officeDocument/2006/relationships/image" Target="../media/image81.jpeg"/><Relationship Id="rId12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5" Type="http://schemas.openxmlformats.org/officeDocument/2006/relationships/image" Target="../media/image46.png"/><Relationship Id="rId10" Type="http://schemas.openxmlformats.org/officeDocument/2006/relationships/image" Target="../media/image1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31.jpe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2.svg"/><Relationship Id="rId1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88.png"/><Relationship Id="rId17" Type="http://schemas.openxmlformats.org/officeDocument/2006/relationships/image" Target="../media/image156.svg"/><Relationship Id="rId2" Type="http://schemas.openxmlformats.org/officeDocument/2006/relationships/image" Target="../media/image82.jpeg"/><Relationship Id="rId16" Type="http://schemas.openxmlformats.org/officeDocument/2006/relationships/image" Target="../media/image9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11" Type="http://schemas.openxmlformats.org/officeDocument/2006/relationships/image" Target="../media/image5.svg"/><Relationship Id="rId5" Type="http://schemas.openxmlformats.org/officeDocument/2006/relationships/image" Target="../media/image84.png"/><Relationship Id="rId15" Type="http://schemas.openxmlformats.org/officeDocument/2006/relationships/image" Target="../media/image154.svg"/><Relationship Id="rId10" Type="http://schemas.openxmlformats.org/officeDocument/2006/relationships/image" Target="../media/image87.png"/><Relationship Id="rId19" Type="http://schemas.openxmlformats.org/officeDocument/2006/relationships/image" Target="../media/image158.svg"/><Relationship Id="rId4" Type="http://schemas.openxmlformats.org/officeDocument/2006/relationships/image" Target="../media/image147.svg"/><Relationship Id="rId9" Type="http://schemas.openxmlformats.org/officeDocument/2006/relationships/image" Target="../media/image3.svg"/><Relationship Id="rId1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92.png"/><Relationship Id="rId7" Type="http://schemas.openxmlformats.org/officeDocument/2006/relationships/image" Target="../media/image3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1.sv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37.png"/><Relationship Id="rId3" Type="http://schemas.openxmlformats.org/officeDocument/2006/relationships/image" Target="../media/image92.png"/><Relationship Id="rId7" Type="http://schemas.openxmlformats.org/officeDocument/2006/relationships/image" Target="../media/image163.svg"/><Relationship Id="rId12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67.svg"/><Relationship Id="rId5" Type="http://schemas.openxmlformats.org/officeDocument/2006/relationships/image" Target="../media/image161.svg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openxmlformats.org/officeDocument/2006/relationships/image" Target="../media/image165.svg"/><Relationship Id="rId14" Type="http://schemas.openxmlformats.org/officeDocument/2006/relationships/image" Target="../media/image71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37.png"/><Relationship Id="rId3" Type="http://schemas.openxmlformats.org/officeDocument/2006/relationships/image" Target="../media/image92.png"/><Relationship Id="rId7" Type="http://schemas.openxmlformats.org/officeDocument/2006/relationships/image" Target="../media/image165.svg"/><Relationship Id="rId12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69.svg"/><Relationship Id="rId5" Type="http://schemas.openxmlformats.org/officeDocument/2006/relationships/image" Target="../media/image163.svg"/><Relationship Id="rId10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167.svg"/><Relationship Id="rId14" Type="http://schemas.openxmlformats.org/officeDocument/2006/relationships/image" Target="../media/image7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31.jpeg"/><Relationship Id="rId1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37.png"/><Relationship Id="rId3" Type="http://schemas.openxmlformats.org/officeDocument/2006/relationships/image" Target="../media/image92.png"/><Relationship Id="rId7" Type="http://schemas.openxmlformats.org/officeDocument/2006/relationships/image" Target="../media/image165.svg"/><Relationship Id="rId12" Type="http://schemas.openxmlformats.org/officeDocument/2006/relationships/image" Target="../media/image6.png"/><Relationship Id="rId2" Type="http://schemas.openxmlformats.org/officeDocument/2006/relationships/image" Target="../media/image15.jpeg"/><Relationship Id="rId16" Type="http://schemas.openxmlformats.org/officeDocument/2006/relationships/image" Target="../media/image1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61.svg"/><Relationship Id="rId5" Type="http://schemas.openxmlformats.org/officeDocument/2006/relationships/image" Target="../media/image163.sv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4" Type="http://schemas.openxmlformats.org/officeDocument/2006/relationships/image" Target="../media/image94.png"/><Relationship Id="rId9" Type="http://schemas.openxmlformats.org/officeDocument/2006/relationships/image" Target="../media/image167.svg"/><Relationship Id="rId14" Type="http://schemas.openxmlformats.org/officeDocument/2006/relationships/image" Target="../media/image71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3" Type="http://schemas.openxmlformats.org/officeDocument/2006/relationships/image" Target="../media/image37.png"/><Relationship Id="rId7" Type="http://schemas.openxmlformats.org/officeDocument/2006/relationships/image" Target="../media/image85.sv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image" Target="../media/image36.jpeg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99.jpeg"/><Relationship Id="rId5" Type="http://schemas.openxmlformats.org/officeDocument/2006/relationships/image" Target="../media/image6.pn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4" Type="http://schemas.openxmlformats.org/officeDocument/2006/relationships/image" Target="../media/image71.svg"/><Relationship Id="rId9" Type="http://schemas.openxmlformats.org/officeDocument/2006/relationships/image" Target="../media/image87.svg"/><Relationship Id="rId1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18" Type="http://schemas.openxmlformats.org/officeDocument/2006/relationships/image" Target="../media/image140.svg"/><Relationship Id="rId3" Type="http://schemas.openxmlformats.org/officeDocument/2006/relationships/image" Target="../media/image45.png"/><Relationship Id="rId7" Type="http://schemas.openxmlformats.org/officeDocument/2006/relationships/image" Target="../media/image108.jpeg"/><Relationship Id="rId12" Type="http://schemas.openxmlformats.org/officeDocument/2006/relationships/image" Target="../media/image6.png"/><Relationship Id="rId17" Type="http://schemas.openxmlformats.org/officeDocument/2006/relationships/image" Target="../media/image78.png"/><Relationship Id="rId2" Type="http://schemas.openxmlformats.org/officeDocument/2006/relationships/image" Target="../media/image44.jpeg"/><Relationship Id="rId16" Type="http://schemas.openxmlformats.org/officeDocument/2006/relationships/image" Target="../media/image1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8.svg"/><Relationship Id="rId5" Type="http://schemas.openxmlformats.org/officeDocument/2006/relationships/image" Target="../media/image46.png"/><Relationship Id="rId15" Type="http://schemas.openxmlformats.org/officeDocument/2006/relationships/image" Target="../media/image71.png"/><Relationship Id="rId10" Type="http://schemas.openxmlformats.org/officeDocument/2006/relationships/image" Target="../media/image13.png"/><Relationship Id="rId4" Type="http://schemas.openxmlformats.org/officeDocument/2006/relationships/image" Target="../media/image85.svg"/><Relationship Id="rId9" Type="http://schemas.openxmlformats.org/officeDocument/2006/relationships/image" Target="../media/image123.svg"/><Relationship Id="rId14" Type="http://schemas.openxmlformats.org/officeDocument/2006/relationships/image" Target="../media/image125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9.jpeg"/><Relationship Id="rId4" Type="http://schemas.openxmlformats.org/officeDocument/2006/relationships/image" Target="../media/image12.sv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64.sv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31.jpeg"/><Relationship Id="rId1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18" Type="http://schemas.openxmlformats.org/officeDocument/2006/relationships/image" Target="../media/image64.svg"/><Relationship Id="rId3" Type="http://schemas.openxmlformats.org/officeDocument/2006/relationships/image" Target="../media/image8.png"/><Relationship Id="rId21" Type="http://schemas.openxmlformats.org/officeDocument/2006/relationships/image" Target="../media/image66.sv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17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openxmlformats.org/officeDocument/2006/relationships/image" Target="../media/image62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31.jpeg"/><Relationship Id="rId15" Type="http://schemas.openxmlformats.org/officeDocument/2006/relationships/image" Target="../media/image32.png"/><Relationship Id="rId23" Type="http://schemas.openxmlformats.org/officeDocument/2006/relationships/image" Target="../media/image68.sv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6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7.png"/><Relationship Id="rId7" Type="http://schemas.openxmlformats.org/officeDocument/2006/relationships/image" Target="../media/image1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71.sv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90719" y="-196858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0" y="0"/>
                </a:moveTo>
                <a:lnTo>
                  <a:pt x="7266493" y="0"/>
                </a:lnTo>
                <a:lnTo>
                  <a:pt x="7266493" y="7112080"/>
                </a:lnTo>
                <a:lnTo>
                  <a:pt x="0" y="7112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53082" y="1609654"/>
            <a:ext cx="8081641" cy="7067692"/>
            <a:chOff x="0" y="0"/>
            <a:chExt cx="812800" cy="710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710823"/>
            </a:xfrm>
            <a:custGeom>
              <a:avLst/>
              <a:gdLst/>
              <a:ahLst/>
              <a:cxnLst/>
              <a:rect l="l" t="t" r="r" b="b"/>
              <a:pathLst>
                <a:path w="812800" h="710823">
                  <a:moveTo>
                    <a:pt x="812800" y="355412"/>
                  </a:moveTo>
                  <a:lnTo>
                    <a:pt x="609600" y="710823"/>
                  </a:lnTo>
                  <a:lnTo>
                    <a:pt x="203200" y="710823"/>
                  </a:lnTo>
                  <a:lnTo>
                    <a:pt x="0" y="355412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55412"/>
                  </a:lnTo>
                  <a:close/>
                </a:path>
              </a:pathLst>
            </a:custGeom>
            <a:blipFill>
              <a:blip r:embed="rId5"/>
              <a:stretch>
                <a:fillRect l="-30257" r="-882"/>
              </a:stretch>
            </a:blipFill>
            <a:ln w="190500" cap="sq">
              <a:solidFill>
                <a:srgbClr val="40C1CE"/>
              </a:solidFill>
              <a:prstDash val="solid"/>
              <a:miter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2879302" y="6930953"/>
            <a:ext cx="3743969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699" spc="53">
                <a:solidFill>
                  <a:srgbClr val="4B4B4B"/>
                </a:solidFill>
                <a:latin typeface="Canva Sans"/>
                <a:ea typeface="Canva Sans"/>
                <a:cs typeface="Canva Sans"/>
                <a:sym typeface="Canva Sans"/>
              </a:rPr>
              <a:t>22  listopada  2024</a:t>
            </a:r>
          </a:p>
        </p:txBody>
      </p:sp>
      <p:sp>
        <p:nvSpPr>
          <p:cNvPr id="7" name="Freeform 7"/>
          <p:cNvSpPr/>
          <p:nvPr/>
        </p:nvSpPr>
        <p:spPr>
          <a:xfrm>
            <a:off x="14949188" y="7199558"/>
            <a:ext cx="4620224" cy="4895602"/>
          </a:xfrm>
          <a:custGeom>
            <a:avLst/>
            <a:gdLst/>
            <a:ahLst/>
            <a:cxnLst/>
            <a:rect l="l" t="t" r="r" b="b"/>
            <a:pathLst>
              <a:path w="4620224" h="4895602">
                <a:moveTo>
                  <a:pt x="0" y="0"/>
                </a:moveTo>
                <a:lnTo>
                  <a:pt x="4620224" y="0"/>
                </a:lnTo>
                <a:lnTo>
                  <a:pt x="4620224" y="4895602"/>
                </a:lnTo>
                <a:lnTo>
                  <a:pt x="0" y="4895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5879" y="6339420"/>
            <a:ext cx="1045042" cy="592260"/>
          </a:xfrm>
          <a:custGeom>
            <a:avLst/>
            <a:gdLst/>
            <a:ahLst/>
            <a:cxnLst/>
            <a:rect l="l" t="t" r="r" b="b"/>
            <a:pathLst>
              <a:path w="1045042" h="592260">
                <a:moveTo>
                  <a:pt x="0" y="0"/>
                </a:moveTo>
                <a:lnTo>
                  <a:pt x="1045042" y="0"/>
                </a:lnTo>
                <a:lnTo>
                  <a:pt x="1045042" y="592260"/>
                </a:lnTo>
                <a:lnTo>
                  <a:pt x="0" y="5922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95879" y="2405201"/>
            <a:ext cx="8613088" cy="232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3"/>
              </a:lnSpc>
            </a:pPr>
            <a:r>
              <a:rPr lang="en-US" sz="7700" b="1">
                <a:solidFill>
                  <a:srgbClr val="4E4D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MÓJ</a:t>
            </a:r>
            <a:r>
              <a:rPr lang="en-US" sz="7700">
                <a:solidFill>
                  <a:srgbClr val="4E4D4D"/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770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  <a:r>
              <a:rPr lang="en-US" sz="7700">
                <a:solidFill>
                  <a:srgbClr val="4E4D4D"/>
                </a:solidFill>
                <a:latin typeface="Canva Sans"/>
                <a:ea typeface="Canva Sans"/>
                <a:cs typeface="Canva Sans"/>
                <a:sym typeface="Canva Sans"/>
              </a:rPr>
              <a:t>) rozwój zawodowy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79302" y="6380127"/>
            <a:ext cx="6656547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4B4B4B"/>
                </a:solidFill>
                <a:latin typeface="Now"/>
                <a:ea typeface="Now"/>
                <a:cs typeface="Now"/>
                <a:sym typeface="Now"/>
              </a:rPr>
              <a:t>Powiatowy Urząd Pracy w Głubczycach</a:t>
            </a:r>
          </a:p>
        </p:txBody>
      </p:sp>
      <p:sp>
        <p:nvSpPr>
          <p:cNvPr id="11" name="Freeform 11"/>
          <p:cNvSpPr/>
          <p:nvPr/>
        </p:nvSpPr>
        <p:spPr>
          <a:xfrm>
            <a:off x="6002423" y="58278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4" y="0"/>
                </a:lnTo>
                <a:lnTo>
                  <a:pt x="6283154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95926" y="9343541"/>
            <a:ext cx="9696148" cy="943459"/>
          </a:xfrm>
          <a:custGeom>
            <a:avLst/>
            <a:gdLst/>
            <a:ahLst/>
            <a:cxnLst/>
            <a:rect l="l" t="t" r="r" b="b"/>
            <a:pathLst>
              <a:path w="9696148" h="943459">
                <a:moveTo>
                  <a:pt x="0" y="0"/>
                </a:moveTo>
                <a:lnTo>
                  <a:pt x="9696148" y="0"/>
                </a:lnTo>
                <a:lnTo>
                  <a:pt x="9696148" y="943459"/>
                </a:lnTo>
                <a:lnTo>
                  <a:pt x="0" y="9434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95486" y="-2184786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53123" y="537739"/>
            <a:ext cx="10556561" cy="818714"/>
            <a:chOff x="0" y="0"/>
            <a:chExt cx="5376973" cy="417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76973" cy="417011"/>
            </a:xfrm>
            <a:custGeom>
              <a:avLst/>
              <a:gdLst/>
              <a:ahLst/>
              <a:cxnLst/>
              <a:rect l="l" t="t" r="r" b="b"/>
              <a:pathLst>
                <a:path w="5376973" h="417011">
                  <a:moveTo>
                    <a:pt x="5376973" y="208505"/>
                  </a:moveTo>
                  <a:lnTo>
                    <a:pt x="5173773" y="417011"/>
                  </a:lnTo>
                  <a:lnTo>
                    <a:pt x="203200" y="417011"/>
                  </a:lnTo>
                  <a:lnTo>
                    <a:pt x="0" y="208505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8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148373" cy="483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3123" y="343021"/>
            <a:ext cx="10556561" cy="821984"/>
            <a:chOff x="0" y="0"/>
            <a:chExt cx="5376973" cy="418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6973" cy="418677"/>
            </a:xfrm>
            <a:custGeom>
              <a:avLst/>
              <a:gdLst/>
              <a:ahLst/>
              <a:cxnLst/>
              <a:rect l="l" t="t" r="r" b="b"/>
              <a:pathLst>
                <a:path w="5376973" h="418677">
                  <a:moveTo>
                    <a:pt x="5376973" y="209338"/>
                  </a:moveTo>
                  <a:lnTo>
                    <a:pt x="5173773" y="418677"/>
                  </a:lnTo>
                  <a:lnTo>
                    <a:pt x="203200" y="418677"/>
                  </a:lnTo>
                  <a:lnTo>
                    <a:pt x="0" y="209338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9338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148373" cy="48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76686" y="409696"/>
            <a:ext cx="8446876" cy="70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rodzinne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6289" y="1605837"/>
            <a:ext cx="16903011" cy="56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276" b="1" spc="32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 , oczekiwania, tradycje zawodowe - wybór kierunku kariery zawodowej.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75339" y="2410845"/>
            <a:ext cx="6931712" cy="1415034"/>
            <a:chOff x="0" y="0"/>
            <a:chExt cx="9242282" cy="1886712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34485"/>
              <a:ext cx="993682" cy="993682"/>
              <a:chOff x="0" y="0"/>
              <a:chExt cx="196283" cy="19628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78001" y="59885"/>
              <a:ext cx="620215" cy="883471"/>
            </a:xfrm>
            <a:custGeom>
              <a:avLst/>
              <a:gdLst/>
              <a:ahLst/>
              <a:cxnLst/>
              <a:rect l="l" t="t" r="r" b="b"/>
              <a:pathLst>
                <a:path w="620215" h="883471">
                  <a:moveTo>
                    <a:pt x="0" y="0"/>
                  </a:moveTo>
                  <a:lnTo>
                    <a:pt x="620215" y="0"/>
                  </a:lnTo>
                  <a:lnTo>
                    <a:pt x="620215" y="883471"/>
                  </a:lnTo>
                  <a:lnTo>
                    <a:pt x="0" y="88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401560" y="0"/>
              <a:ext cx="7840723" cy="188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8"/>
                </a:lnSpc>
              </a:pPr>
              <a:r>
                <a:rPr lang="en-US" sz="1800" spc="18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Wzorce prospołeczne – dom to środowisko w którym się wychowujemy, obserwujemy, zdobywamy wiedzę o zawodach na przykładach najbliższych.</a:t>
              </a:r>
            </a:p>
            <a:p>
              <a:pPr algn="l">
                <a:lnSpc>
                  <a:spcPts val="2268"/>
                </a:lnSpc>
              </a:pPr>
              <a:endPara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01735" y="3299047"/>
            <a:ext cx="9005518" cy="9542271"/>
          </a:xfrm>
          <a:custGeom>
            <a:avLst/>
            <a:gdLst/>
            <a:ahLst/>
            <a:cxnLst/>
            <a:rect l="l" t="t" r="r" b="b"/>
            <a:pathLst>
              <a:path w="9005518" h="9542271">
                <a:moveTo>
                  <a:pt x="0" y="0"/>
                </a:moveTo>
                <a:lnTo>
                  <a:pt x="9005518" y="0"/>
                </a:lnTo>
                <a:lnTo>
                  <a:pt x="9005518" y="9542271"/>
                </a:lnTo>
                <a:lnTo>
                  <a:pt x="0" y="9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498615" y="9629717"/>
            <a:ext cx="2259219" cy="2092601"/>
          </a:xfrm>
          <a:custGeom>
            <a:avLst/>
            <a:gdLst/>
            <a:ahLst/>
            <a:cxnLst/>
            <a:rect l="l" t="t" r="r" b="b"/>
            <a:pathLst>
              <a:path w="2259219" h="2092601">
                <a:moveTo>
                  <a:pt x="0" y="0"/>
                </a:moveTo>
                <a:lnTo>
                  <a:pt x="2259218" y="0"/>
                </a:lnTo>
                <a:lnTo>
                  <a:pt x="2259218" y="2092602"/>
                </a:lnTo>
                <a:lnTo>
                  <a:pt x="0" y="20926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1432671" y="4407797"/>
            <a:ext cx="7293930" cy="6268221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11"/>
              <a:stretch>
                <a:fillRect l="-10785" r="-18201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28" name="Freeform 28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95486" y="-2184786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53123" y="537739"/>
            <a:ext cx="10556561" cy="818714"/>
            <a:chOff x="0" y="0"/>
            <a:chExt cx="5376973" cy="417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76973" cy="417011"/>
            </a:xfrm>
            <a:custGeom>
              <a:avLst/>
              <a:gdLst/>
              <a:ahLst/>
              <a:cxnLst/>
              <a:rect l="l" t="t" r="r" b="b"/>
              <a:pathLst>
                <a:path w="5376973" h="417011">
                  <a:moveTo>
                    <a:pt x="5376973" y="208505"/>
                  </a:moveTo>
                  <a:lnTo>
                    <a:pt x="5173773" y="417011"/>
                  </a:lnTo>
                  <a:lnTo>
                    <a:pt x="203200" y="417011"/>
                  </a:lnTo>
                  <a:lnTo>
                    <a:pt x="0" y="208505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8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148373" cy="483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3123" y="343021"/>
            <a:ext cx="10556561" cy="821984"/>
            <a:chOff x="0" y="0"/>
            <a:chExt cx="5376973" cy="418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6973" cy="418677"/>
            </a:xfrm>
            <a:custGeom>
              <a:avLst/>
              <a:gdLst/>
              <a:ahLst/>
              <a:cxnLst/>
              <a:rect l="l" t="t" r="r" b="b"/>
              <a:pathLst>
                <a:path w="5376973" h="418677">
                  <a:moveTo>
                    <a:pt x="5376973" y="209338"/>
                  </a:moveTo>
                  <a:lnTo>
                    <a:pt x="5173773" y="418677"/>
                  </a:lnTo>
                  <a:lnTo>
                    <a:pt x="203200" y="418677"/>
                  </a:lnTo>
                  <a:lnTo>
                    <a:pt x="0" y="209338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9338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148373" cy="48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5339" y="2436709"/>
            <a:ext cx="745261" cy="745261"/>
            <a:chOff x="0" y="0"/>
            <a:chExt cx="196283" cy="1962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08841" y="2455759"/>
            <a:ext cx="465161" cy="662603"/>
          </a:xfrm>
          <a:custGeom>
            <a:avLst/>
            <a:gdLst/>
            <a:ahLst/>
            <a:cxnLst/>
            <a:rect l="l" t="t" r="r" b="b"/>
            <a:pathLst>
              <a:path w="465161" h="662603">
                <a:moveTo>
                  <a:pt x="0" y="0"/>
                </a:moveTo>
                <a:lnTo>
                  <a:pt x="465161" y="0"/>
                </a:lnTo>
                <a:lnTo>
                  <a:pt x="465161" y="662603"/>
                </a:lnTo>
                <a:lnTo>
                  <a:pt x="0" y="6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76686" y="409696"/>
            <a:ext cx="8446876" cy="70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rodzinne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6289" y="1605837"/>
            <a:ext cx="16903011" cy="56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276" b="1" spc="32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 , oczekiwania, tradycje zawodowe - wybór kierunku kariery zawodowej.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26509" y="2410845"/>
            <a:ext cx="5880542" cy="1415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Wzorce prospołeczne – dom to środowisko w którym się wychowujemy, obserwujemy, zdobywamy wiedzę o zawodach na przykładach najbliższych.</a:t>
            </a:r>
          </a:p>
          <a:p>
            <a:pPr algn="l">
              <a:lnSpc>
                <a:spcPts val="2268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356289" y="3722583"/>
            <a:ext cx="6931712" cy="1412748"/>
            <a:chOff x="0" y="0"/>
            <a:chExt cx="9242282" cy="188366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10433" y="129297"/>
              <a:ext cx="798216" cy="717397"/>
            </a:xfrm>
            <a:custGeom>
              <a:avLst/>
              <a:gdLst/>
              <a:ahLst/>
              <a:cxnLst/>
              <a:rect l="l" t="t" r="r" b="b"/>
              <a:pathLst>
                <a:path w="798216" h="717397">
                  <a:moveTo>
                    <a:pt x="0" y="0"/>
                  </a:moveTo>
                  <a:lnTo>
                    <a:pt x="798216" y="0"/>
                  </a:lnTo>
                  <a:lnTo>
                    <a:pt x="798216" y="717397"/>
                  </a:lnTo>
                  <a:lnTo>
                    <a:pt x="0" y="71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401560" y="0"/>
              <a:ext cx="7840723" cy="1883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86"/>
                </a:lnSpc>
              </a:pPr>
              <a:r>
                <a:rPr lang="en-US" sz="1800" spc="18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emocjonalne – wsparcie „duchowe” pomaga w podjęciu ważnych decyzji zawodowych. Wsparcie psychiczne jest bardzo ważnym elementem w świadomym budowaniu kariery zawodowej. 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0601735" y="3299047"/>
            <a:ext cx="9005518" cy="9542271"/>
          </a:xfrm>
          <a:custGeom>
            <a:avLst/>
            <a:gdLst/>
            <a:ahLst/>
            <a:cxnLst/>
            <a:rect l="l" t="t" r="r" b="b"/>
            <a:pathLst>
              <a:path w="9005518" h="9542271">
                <a:moveTo>
                  <a:pt x="0" y="0"/>
                </a:moveTo>
                <a:lnTo>
                  <a:pt x="9005518" y="0"/>
                </a:lnTo>
                <a:lnTo>
                  <a:pt x="9005518" y="9542271"/>
                </a:lnTo>
                <a:lnTo>
                  <a:pt x="0" y="9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498615" y="9629717"/>
            <a:ext cx="2259219" cy="2092601"/>
          </a:xfrm>
          <a:custGeom>
            <a:avLst/>
            <a:gdLst/>
            <a:ahLst/>
            <a:cxnLst/>
            <a:rect l="l" t="t" r="r" b="b"/>
            <a:pathLst>
              <a:path w="2259219" h="2092601">
                <a:moveTo>
                  <a:pt x="0" y="0"/>
                </a:moveTo>
                <a:lnTo>
                  <a:pt x="2259218" y="0"/>
                </a:lnTo>
                <a:lnTo>
                  <a:pt x="2259218" y="2092602"/>
                </a:lnTo>
                <a:lnTo>
                  <a:pt x="0" y="20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1432671" y="4407797"/>
            <a:ext cx="7293930" cy="6268221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13"/>
              <a:stretch>
                <a:fillRect l="-10785" r="-18201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33" name="Freeform 33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95486" y="-2184786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53123" y="537739"/>
            <a:ext cx="10556561" cy="818714"/>
            <a:chOff x="0" y="0"/>
            <a:chExt cx="5376973" cy="417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76973" cy="417011"/>
            </a:xfrm>
            <a:custGeom>
              <a:avLst/>
              <a:gdLst/>
              <a:ahLst/>
              <a:cxnLst/>
              <a:rect l="l" t="t" r="r" b="b"/>
              <a:pathLst>
                <a:path w="5376973" h="417011">
                  <a:moveTo>
                    <a:pt x="5376973" y="208505"/>
                  </a:moveTo>
                  <a:lnTo>
                    <a:pt x="5173773" y="417011"/>
                  </a:lnTo>
                  <a:lnTo>
                    <a:pt x="203200" y="417011"/>
                  </a:lnTo>
                  <a:lnTo>
                    <a:pt x="0" y="208505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8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148373" cy="483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3123" y="343021"/>
            <a:ext cx="10556561" cy="821984"/>
            <a:chOff x="0" y="0"/>
            <a:chExt cx="5376973" cy="418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6973" cy="418677"/>
            </a:xfrm>
            <a:custGeom>
              <a:avLst/>
              <a:gdLst/>
              <a:ahLst/>
              <a:cxnLst/>
              <a:rect l="l" t="t" r="r" b="b"/>
              <a:pathLst>
                <a:path w="5376973" h="418677">
                  <a:moveTo>
                    <a:pt x="5376973" y="209338"/>
                  </a:moveTo>
                  <a:lnTo>
                    <a:pt x="5173773" y="418677"/>
                  </a:lnTo>
                  <a:lnTo>
                    <a:pt x="203200" y="418677"/>
                  </a:lnTo>
                  <a:lnTo>
                    <a:pt x="0" y="209338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9338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148373" cy="48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5339" y="2436709"/>
            <a:ext cx="745261" cy="745261"/>
            <a:chOff x="0" y="0"/>
            <a:chExt cx="196283" cy="1962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6289" y="3739965"/>
            <a:ext cx="745261" cy="745261"/>
            <a:chOff x="0" y="0"/>
            <a:chExt cx="196283" cy="1962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508841" y="2455759"/>
            <a:ext cx="465161" cy="662603"/>
          </a:xfrm>
          <a:custGeom>
            <a:avLst/>
            <a:gdLst/>
            <a:ahLst/>
            <a:cxnLst/>
            <a:rect l="l" t="t" r="r" b="b"/>
            <a:pathLst>
              <a:path w="465161" h="662603">
                <a:moveTo>
                  <a:pt x="0" y="0"/>
                </a:moveTo>
                <a:lnTo>
                  <a:pt x="465161" y="0"/>
                </a:lnTo>
                <a:lnTo>
                  <a:pt x="465161" y="662603"/>
                </a:lnTo>
                <a:lnTo>
                  <a:pt x="0" y="662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39114" y="3819556"/>
            <a:ext cx="598662" cy="538048"/>
          </a:xfrm>
          <a:custGeom>
            <a:avLst/>
            <a:gdLst/>
            <a:ahLst/>
            <a:cxnLst/>
            <a:rect l="l" t="t" r="r" b="b"/>
            <a:pathLst>
              <a:path w="598662" h="538048">
                <a:moveTo>
                  <a:pt x="0" y="0"/>
                </a:moveTo>
                <a:lnTo>
                  <a:pt x="598662" y="0"/>
                </a:lnTo>
                <a:lnTo>
                  <a:pt x="598662" y="538048"/>
                </a:lnTo>
                <a:lnTo>
                  <a:pt x="0" y="5380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576686" y="409696"/>
            <a:ext cx="8446876" cy="70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rodzinne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6289" y="1605837"/>
            <a:ext cx="16903011" cy="56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276" b="1" spc="32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 , oczekiwania, tradycje zawodowe - wybór kierunku kariery zawodowej.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26509" y="2410845"/>
            <a:ext cx="5880542" cy="1415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Wzorce prospołeczne – dom to środowisko w którym się wychowujemy, obserwujemy, zdobywamy wiedzę o zawodach na przykładach najbliższych.</a:t>
            </a:r>
          </a:p>
          <a:p>
            <a:pPr algn="l">
              <a:lnSpc>
                <a:spcPts val="2268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07459" y="3722583"/>
            <a:ext cx="5880542" cy="141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6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Wsparcie emocjonalne – wsparcie „duchowe” pomaga w podjęciu ważnych decyzji zawodowych. Wsparcie psychiczne jest bardzo ważnym elementem w świadomym budowaniu kariery zawodowej.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356289" y="5283119"/>
            <a:ext cx="6931712" cy="1981962"/>
            <a:chOff x="0" y="0"/>
            <a:chExt cx="9242282" cy="2642616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36575" y="161052"/>
              <a:ext cx="920533" cy="743330"/>
            </a:xfrm>
            <a:custGeom>
              <a:avLst/>
              <a:gdLst/>
              <a:ahLst/>
              <a:cxnLst/>
              <a:rect l="l" t="t" r="r" b="b"/>
              <a:pathLst>
                <a:path w="920533" h="743330">
                  <a:moveTo>
                    <a:pt x="0" y="0"/>
                  </a:moveTo>
                  <a:lnTo>
                    <a:pt x="920532" y="0"/>
                  </a:lnTo>
                  <a:lnTo>
                    <a:pt x="920532" y="743330"/>
                  </a:lnTo>
                  <a:lnTo>
                    <a:pt x="0" y="743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1401560" y="-9525"/>
              <a:ext cx="7840723" cy="265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04"/>
                </a:lnSpc>
              </a:pPr>
              <a:r>
                <a:rPr lang="en-US" sz="1800" spc="18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Rozwój samoświadomości – rodzina pomaga odkrywać samego siebie, określać moje zainteresowania i pasje , umiejętności. Z zewnątrz łatwiej dostrzec zdolności i predyspozycje co jest kluczowe w procesie wyboru określonej ścieżki zawodowej.</a:t>
              </a:r>
            </a:p>
            <a:p>
              <a:pPr algn="l">
                <a:lnSpc>
                  <a:spcPts val="2304"/>
                </a:lnSpc>
              </a:pPr>
              <a:endPara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10601735" y="3299047"/>
            <a:ext cx="9005518" cy="9542271"/>
          </a:xfrm>
          <a:custGeom>
            <a:avLst/>
            <a:gdLst/>
            <a:ahLst/>
            <a:cxnLst/>
            <a:rect l="l" t="t" r="r" b="b"/>
            <a:pathLst>
              <a:path w="9005518" h="9542271">
                <a:moveTo>
                  <a:pt x="0" y="0"/>
                </a:moveTo>
                <a:lnTo>
                  <a:pt x="9005518" y="0"/>
                </a:lnTo>
                <a:lnTo>
                  <a:pt x="9005518" y="9542271"/>
                </a:lnTo>
                <a:lnTo>
                  <a:pt x="0" y="9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2498615" y="9629717"/>
            <a:ext cx="2259219" cy="2092601"/>
          </a:xfrm>
          <a:custGeom>
            <a:avLst/>
            <a:gdLst/>
            <a:ahLst/>
            <a:cxnLst/>
            <a:rect l="l" t="t" r="r" b="b"/>
            <a:pathLst>
              <a:path w="2259219" h="2092601">
                <a:moveTo>
                  <a:pt x="0" y="0"/>
                </a:moveTo>
                <a:lnTo>
                  <a:pt x="2259218" y="0"/>
                </a:lnTo>
                <a:lnTo>
                  <a:pt x="2259218" y="2092602"/>
                </a:lnTo>
                <a:lnTo>
                  <a:pt x="0" y="20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1432671" y="4407797"/>
            <a:ext cx="7293930" cy="6268221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15"/>
              <a:stretch>
                <a:fillRect l="-10785" r="-18201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38" name="Freeform 38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95486" y="-2184786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53123" y="537739"/>
            <a:ext cx="10556561" cy="818714"/>
            <a:chOff x="0" y="0"/>
            <a:chExt cx="5376973" cy="417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76973" cy="417011"/>
            </a:xfrm>
            <a:custGeom>
              <a:avLst/>
              <a:gdLst/>
              <a:ahLst/>
              <a:cxnLst/>
              <a:rect l="l" t="t" r="r" b="b"/>
              <a:pathLst>
                <a:path w="5376973" h="417011">
                  <a:moveTo>
                    <a:pt x="5376973" y="208505"/>
                  </a:moveTo>
                  <a:lnTo>
                    <a:pt x="5173773" y="417011"/>
                  </a:lnTo>
                  <a:lnTo>
                    <a:pt x="203200" y="417011"/>
                  </a:lnTo>
                  <a:lnTo>
                    <a:pt x="0" y="208505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8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148373" cy="483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3123" y="343021"/>
            <a:ext cx="10556561" cy="821984"/>
            <a:chOff x="0" y="0"/>
            <a:chExt cx="5376973" cy="418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6973" cy="418677"/>
            </a:xfrm>
            <a:custGeom>
              <a:avLst/>
              <a:gdLst/>
              <a:ahLst/>
              <a:cxnLst/>
              <a:rect l="l" t="t" r="r" b="b"/>
              <a:pathLst>
                <a:path w="5376973" h="418677">
                  <a:moveTo>
                    <a:pt x="5376973" y="209338"/>
                  </a:moveTo>
                  <a:lnTo>
                    <a:pt x="5173773" y="418677"/>
                  </a:lnTo>
                  <a:lnTo>
                    <a:pt x="203200" y="418677"/>
                  </a:lnTo>
                  <a:lnTo>
                    <a:pt x="0" y="209338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9338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148373" cy="48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5339" y="2436709"/>
            <a:ext cx="745261" cy="745261"/>
            <a:chOff x="0" y="0"/>
            <a:chExt cx="196283" cy="1962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6289" y="3739965"/>
            <a:ext cx="745261" cy="745261"/>
            <a:chOff x="0" y="0"/>
            <a:chExt cx="196283" cy="1962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6289" y="5300501"/>
            <a:ext cx="745261" cy="745261"/>
            <a:chOff x="0" y="0"/>
            <a:chExt cx="196283" cy="1962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83720" y="5403908"/>
            <a:ext cx="690400" cy="557498"/>
          </a:xfrm>
          <a:custGeom>
            <a:avLst/>
            <a:gdLst/>
            <a:ahLst/>
            <a:cxnLst/>
            <a:rect l="l" t="t" r="r" b="b"/>
            <a:pathLst>
              <a:path w="690400" h="557498">
                <a:moveTo>
                  <a:pt x="0" y="0"/>
                </a:moveTo>
                <a:lnTo>
                  <a:pt x="690400" y="0"/>
                </a:lnTo>
                <a:lnTo>
                  <a:pt x="690400" y="557497"/>
                </a:lnTo>
                <a:lnTo>
                  <a:pt x="0" y="557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08841" y="2455759"/>
            <a:ext cx="465161" cy="662603"/>
          </a:xfrm>
          <a:custGeom>
            <a:avLst/>
            <a:gdLst/>
            <a:ahLst/>
            <a:cxnLst/>
            <a:rect l="l" t="t" r="r" b="b"/>
            <a:pathLst>
              <a:path w="465161" h="662603">
                <a:moveTo>
                  <a:pt x="0" y="0"/>
                </a:moveTo>
                <a:lnTo>
                  <a:pt x="465161" y="0"/>
                </a:lnTo>
                <a:lnTo>
                  <a:pt x="465161" y="662603"/>
                </a:lnTo>
                <a:lnTo>
                  <a:pt x="0" y="662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9114" y="3819556"/>
            <a:ext cx="598662" cy="538048"/>
          </a:xfrm>
          <a:custGeom>
            <a:avLst/>
            <a:gdLst/>
            <a:ahLst/>
            <a:cxnLst/>
            <a:rect l="l" t="t" r="r" b="b"/>
            <a:pathLst>
              <a:path w="598662" h="538048">
                <a:moveTo>
                  <a:pt x="0" y="0"/>
                </a:moveTo>
                <a:lnTo>
                  <a:pt x="598662" y="0"/>
                </a:lnTo>
                <a:lnTo>
                  <a:pt x="598662" y="538048"/>
                </a:lnTo>
                <a:lnTo>
                  <a:pt x="0" y="5380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576686" y="409696"/>
            <a:ext cx="8446876" cy="70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rodzinne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6289" y="1605837"/>
            <a:ext cx="16903011" cy="56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276" b="1" spc="32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 , oczekiwania, tradycje zawodowe - wybór kierunku kariery zawodowej.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6509" y="2410845"/>
            <a:ext cx="5880542" cy="1415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Wzorce prospołeczne – dom to środowisko w którym się wychowujemy, obserwujemy, zdobywamy wiedzę o zawodach na przykładach najbliższych.</a:t>
            </a:r>
          </a:p>
          <a:p>
            <a:pPr algn="l">
              <a:lnSpc>
                <a:spcPts val="2268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07459" y="3722583"/>
            <a:ext cx="5880542" cy="141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6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Wsparcie emocjonalne – wsparcie „duchowe” pomaga w podjęciu ważnych decyzji zawodowych. Wsparcie psychiczne jest bardzo ważnym elementem w świadomym budowaniu kariery zawodowej.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07459" y="5273594"/>
            <a:ext cx="5880542" cy="199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Rozwój samoświadomości – rodzina pomaga odkrywać samego siebie, określać moje zainteresowania i pasje , umiejętności. Z zewnątrz łatwiej dostrzec zdolności i predyspozycje co jest kluczowe w procesie wyboru określonej ścieżki zawodowej.</a:t>
            </a:r>
          </a:p>
          <a:p>
            <a:pPr algn="l">
              <a:lnSpc>
                <a:spcPts val="2304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356289" y="7127964"/>
            <a:ext cx="6950762" cy="1124712"/>
            <a:chOff x="0" y="0"/>
            <a:chExt cx="9267682" cy="1499616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00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75576" y="95935"/>
              <a:ext cx="858194" cy="700501"/>
            </a:xfrm>
            <a:custGeom>
              <a:avLst/>
              <a:gdLst/>
              <a:ahLst/>
              <a:cxnLst/>
              <a:rect l="l" t="t" r="r" b="b"/>
              <a:pathLst>
                <a:path w="858194" h="700501">
                  <a:moveTo>
                    <a:pt x="0" y="0"/>
                  </a:moveTo>
                  <a:lnTo>
                    <a:pt x="858194" y="0"/>
                  </a:lnTo>
                  <a:lnTo>
                    <a:pt x="858194" y="700501"/>
                  </a:lnTo>
                  <a:lnTo>
                    <a:pt x="0" y="700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1401560" y="-9525"/>
              <a:ext cx="7866123" cy="1509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04"/>
                </a:lnSpc>
              </a:pPr>
              <a:r>
                <a:rPr lang="en-US" sz="1800" spc="18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Źródło wiedzy – to rodzina jest jednym z pierwszych żródeł wiedzy o rynku pracy o zawodach, możliwościach edukacyjnych.</a:t>
              </a:r>
            </a:p>
            <a:p>
              <a:pPr algn="l">
                <a:lnSpc>
                  <a:spcPts val="2304"/>
                </a:lnSpc>
              </a:pPr>
              <a:endPara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>
            <a:off x="10601735" y="3299047"/>
            <a:ext cx="9005518" cy="9542271"/>
          </a:xfrm>
          <a:custGeom>
            <a:avLst/>
            <a:gdLst/>
            <a:ahLst/>
            <a:cxnLst/>
            <a:rect l="l" t="t" r="r" b="b"/>
            <a:pathLst>
              <a:path w="9005518" h="9542271">
                <a:moveTo>
                  <a:pt x="0" y="0"/>
                </a:moveTo>
                <a:lnTo>
                  <a:pt x="9005518" y="0"/>
                </a:lnTo>
                <a:lnTo>
                  <a:pt x="9005518" y="9542271"/>
                </a:lnTo>
                <a:lnTo>
                  <a:pt x="0" y="9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2498615" y="9629717"/>
            <a:ext cx="2259219" cy="2092601"/>
          </a:xfrm>
          <a:custGeom>
            <a:avLst/>
            <a:gdLst/>
            <a:ahLst/>
            <a:cxnLst/>
            <a:rect l="l" t="t" r="r" b="b"/>
            <a:pathLst>
              <a:path w="2259219" h="2092601">
                <a:moveTo>
                  <a:pt x="0" y="0"/>
                </a:moveTo>
                <a:lnTo>
                  <a:pt x="2259218" y="0"/>
                </a:lnTo>
                <a:lnTo>
                  <a:pt x="2259218" y="2092602"/>
                </a:lnTo>
                <a:lnTo>
                  <a:pt x="0" y="20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11432671" y="4407797"/>
            <a:ext cx="7293930" cy="6268221"/>
            <a:chOff x="0" y="0"/>
            <a:chExt cx="812800" cy="6985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17"/>
              <a:stretch>
                <a:fillRect l="-10785" r="-18201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43" name="Freeform 43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95486" y="-2184786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53123" y="537739"/>
            <a:ext cx="10556561" cy="818714"/>
            <a:chOff x="0" y="0"/>
            <a:chExt cx="5376973" cy="417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76973" cy="417011"/>
            </a:xfrm>
            <a:custGeom>
              <a:avLst/>
              <a:gdLst/>
              <a:ahLst/>
              <a:cxnLst/>
              <a:rect l="l" t="t" r="r" b="b"/>
              <a:pathLst>
                <a:path w="5376973" h="417011">
                  <a:moveTo>
                    <a:pt x="5376973" y="208505"/>
                  </a:moveTo>
                  <a:lnTo>
                    <a:pt x="5173773" y="417011"/>
                  </a:lnTo>
                  <a:lnTo>
                    <a:pt x="203200" y="417011"/>
                  </a:lnTo>
                  <a:lnTo>
                    <a:pt x="0" y="208505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8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148373" cy="483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3123" y="343021"/>
            <a:ext cx="10556561" cy="821984"/>
            <a:chOff x="0" y="0"/>
            <a:chExt cx="5376973" cy="418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6973" cy="418677"/>
            </a:xfrm>
            <a:custGeom>
              <a:avLst/>
              <a:gdLst/>
              <a:ahLst/>
              <a:cxnLst/>
              <a:rect l="l" t="t" r="r" b="b"/>
              <a:pathLst>
                <a:path w="5376973" h="418677">
                  <a:moveTo>
                    <a:pt x="5376973" y="209338"/>
                  </a:moveTo>
                  <a:lnTo>
                    <a:pt x="5173773" y="418677"/>
                  </a:lnTo>
                  <a:lnTo>
                    <a:pt x="203200" y="418677"/>
                  </a:lnTo>
                  <a:lnTo>
                    <a:pt x="0" y="209338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9338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148373" cy="48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5339" y="2436709"/>
            <a:ext cx="745261" cy="745261"/>
            <a:chOff x="0" y="0"/>
            <a:chExt cx="196283" cy="1962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6289" y="3739965"/>
            <a:ext cx="745261" cy="745261"/>
            <a:chOff x="0" y="0"/>
            <a:chExt cx="196283" cy="1962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6289" y="5300501"/>
            <a:ext cx="745261" cy="745261"/>
            <a:chOff x="0" y="0"/>
            <a:chExt cx="196283" cy="1962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83720" y="5403908"/>
            <a:ext cx="690400" cy="557498"/>
          </a:xfrm>
          <a:custGeom>
            <a:avLst/>
            <a:gdLst/>
            <a:ahLst/>
            <a:cxnLst/>
            <a:rect l="l" t="t" r="r" b="b"/>
            <a:pathLst>
              <a:path w="690400" h="557498">
                <a:moveTo>
                  <a:pt x="0" y="0"/>
                </a:moveTo>
                <a:lnTo>
                  <a:pt x="690400" y="0"/>
                </a:lnTo>
                <a:lnTo>
                  <a:pt x="690400" y="557497"/>
                </a:lnTo>
                <a:lnTo>
                  <a:pt x="0" y="557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08841" y="2455759"/>
            <a:ext cx="465161" cy="662603"/>
          </a:xfrm>
          <a:custGeom>
            <a:avLst/>
            <a:gdLst/>
            <a:ahLst/>
            <a:cxnLst/>
            <a:rect l="l" t="t" r="r" b="b"/>
            <a:pathLst>
              <a:path w="465161" h="662603">
                <a:moveTo>
                  <a:pt x="0" y="0"/>
                </a:moveTo>
                <a:lnTo>
                  <a:pt x="465161" y="0"/>
                </a:lnTo>
                <a:lnTo>
                  <a:pt x="465161" y="662603"/>
                </a:lnTo>
                <a:lnTo>
                  <a:pt x="0" y="662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9114" y="3819556"/>
            <a:ext cx="598662" cy="538048"/>
          </a:xfrm>
          <a:custGeom>
            <a:avLst/>
            <a:gdLst/>
            <a:ahLst/>
            <a:cxnLst/>
            <a:rect l="l" t="t" r="r" b="b"/>
            <a:pathLst>
              <a:path w="598662" h="538048">
                <a:moveTo>
                  <a:pt x="0" y="0"/>
                </a:moveTo>
                <a:lnTo>
                  <a:pt x="598662" y="0"/>
                </a:lnTo>
                <a:lnTo>
                  <a:pt x="598662" y="538048"/>
                </a:lnTo>
                <a:lnTo>
                  <a:pt x="0" y="5380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576686" y="409696"/>
            <a:ext cx="8446876" cy="70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rodzinne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6289" y="1605837"/>
            <a:ext cx="16903011" cy="56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276" b="1" spc="32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 , oczekiwania, tradycje zawodowe - wybór kierunku kariery zawodowej.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6509" y="2410845"/>
            <a:ext cx="5880542" cy="1415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Wzorce prospołeczne – dom to środowisko w którym się wychowujemy, obserwujemy, zdobywamy wiedzę o zawodach na przykładach najbliższych.</a:t>
            </a:r>
          </a:p>
          <a:p>
            <a:pPr algn="l">
              <a:lnSpc>
                <a:spcPts val="2268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07459" y="3722583"/>
            <a:ext cx="5880542" cy="141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6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Wsparcie emocjonalne – wsparcie „duchowe” pomaga w podjęciu ważnych decyzji zawodowych. Wsparcie psychiczne jest bardzo ważnym elementem w świadomym budowaniu kariery zawodowej.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07459" y="5273594"/>
            <a:ext cx="5880542" cy="199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Rozwój samoświadomości – rodzina pomaga odkrywać samego siebie, określać moje zainteresowania i pasje , umiejętności. Z zewnątrz łatwiej dostrzec zdolności i predyspozycje co jest kluczowe w procesie wyboru określonej ścieżki zawodowej.</a:t>
            </a:r>
          </a:p>
          <a:p>
            <a:pPr algn="l">
              <a:lnSpc>
                <a:spcPts val="2304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356289" y="7145346"/>
            <a:ext cx="745261" cy="745261"/>
            <a:chOff x="0" y="0"/>
            <a:chExt cx="196283" cy="19628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412971" y="7199916"/>
            <a:ext cx="643645" cy="525376"/>
          </a:xfrm>
          <a:custGeom>
            <a:avLst/>
            <a:gdLst/>
            <a:ahLst/>
            <a:cxnLst/>
            <a:rect l="l" t="t" r="r" b="b"/>
            <a:pathLst>
              <a:path w="643645" h="525376">
                <a:moveTo>
                  <a:pt x="0" y="0"/>
                </a:moveTo>
                <a:lnTo>
                  <a:pt x="643646" y="0"/>
                </a:lnTo>
                <a:lnTo>
                  <a:pt x="643646" y="525375"/>
                </a:lnTo>
                <a:lnTo>
                  <a:pt x="0" y="5253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407459" y="7118439"/>
            <a:ext cx="5899592" cy="1134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Źródło wiedzy – to rodzina jest jednym z pierwszych żródeł wiedzy o rynku pracy o zawodach, możliwościach edukacyjnych.</a:t>
            </a:r>
          </a:p>
          <a:p>
            <a:pPr algn="l">
              <a:lnSpc>
                <a:spcPts val="2304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356289" y="8333193"/>
            <a:ext cx="6950762" cy="1122426"/>
            <a:chOff x="0" y="0"/>
            <a:chExt cx="9267682" cy="149656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0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59912" y="77188"/>
              <a:ext cx="873858" cy="874951"/>
            </a:xfrm>
            <a:custGeom>
              <a:avLst/>
              <a:gdLst/>
              <a:ahLst/>
              <a:cxnLst/>
              <a:rect l="l" t="t" r="r" b="b"/>
              <a:pathLst>
                <a:path w="873858" h="874951">
                  <a:moveTo>
                    <a:pt x="0" y="0"/>
                  </a:moveTo>
                  <a:lnTo>
                    <a:pt x="873858" y="0"/>
                  </a:lnTo>
                  <a:lnTo>
                    <a:pt x="873858" y="874951"/>
                  </a:lnTo>
                  <a:lnTo>
                    <a:pt x="0" y="874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1401560" y="-9525"/>
              <a:ext cx="7866123" cy="1506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22"/>
                </a:lnSpc>
              </a:pPr>
              <a:r>
                <a:rPr lang="en-US" sz="1800" spc="18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Ukierunkowane kształcenie – rodzice wstępnie dokonują wyboru szkoły dla swojego dziecka, niejako ukierunkowując dalszą ścieżkę kariery – wybór kierunku studiów szkoleń, kursów.</a:t>
              </a:r>
            </a:p>
          </p:txBody>
        </p:sp>
      </p:grpSp>
      <p:sp>
        <p:nvSpPr>
          <p:cNvPr id="44" name="Freeform 44"/>
          <p:cNvSpPr/>
          <p:nvPr/>
        </p:nvSpPr>
        <p:spPr>
          <a:xfrm>
            <a:off x="10601735" y="3299047"/>
            <a:ext cx="9005518" cy="9542271"/>
          </a:xfrm>
          <a:custGeom>
            <a:avLst/>
            <a:gdLst/>
            <a:ahLst/>
            <a:cxnLst/>
            <a:rect l="l" t="t" r="r" b="b"/>
            <a:pathLst>
              <a:path w="9005518" h="9542271">
                <a:moveTo>
                  <a:pt x="0" y="0"/>
                </a:moveTo>
                <a:lnTo>
                  <a:pt x="9005518" y="0"/>
                </a:lnTo>
                <a:lnTo>
                  <a:pt x="9005518" y="9542271"/>
                </a:lnTo>
                <a:lnTo>
                  <a:pt x="0" y="9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2498615" y="9629717"/>
            <a:ext cx="2259219" cy="2092601"/>
          </a:xfrm>
          <a:custGeom>
            <a:avLst/>
            <a:gdLst/>
            <a:ahLst/>
            <a:cxnLst/>
            <a:rect l="l" t="t" r="r" b="b"/>
            <a:pathLst>
              <a:path w="2259219" h="2092601">
                <a:moveTo>
                  <a:pt x="0" y="0"/>
                </a:moveTo>
                <a:lnTo>
                  <a:pt x="2259218" y="0"/>
                </a:lnTo>
                <a:lnTo>
                  <a:pt x="2259218" y="2092602"/>
                </a:lnTo>
                <a:lnTo>
                  <a:pt x="0" y="20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1432671" y="4407797"/>
            <a:ext cx="7293930" cy="6268221"/>
            <a:chOff x="0" y="0"/>
            <a:chExt cx="812800" cy="6985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19"/>
              <a:stretch>
                <a:fillRect l="-10785" r="-18201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48" name="Freeform 48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95486" y="-2184786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53123" y="537739"/>
            <a:ext cx="10556561" cy="818714"/>
            <a:chOff x="0" y="0"/>
            <a:chExt cx="5376973" cy="417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76973" cy="417011"/>
            </a:xfrm>
            <a:custGeom>
              <a:avLst/>
              <a:gdLst/>
              <a:ahLst/>
              <a:cxnLst/>
              <a:rect l="l" t="t" r="r" b="b"/>
              <a:pathLst>
                <a:path w="5376973" h="417011">
                  <a:moveTo>
                    <a:pt x="5376973" y="208505"/>
                  </a:moveTo>
                  <a:lnTo>
                    <a:pt x="5173773" y="417011"/>
                  </a:lnTo>
                  <a:lnTo>
                    <a:pt x="203200" y="417011"/>
                  </a:lnTo>
                  <a:lnTo>
                    <a:pt x="0" y="208505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8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148373" cy="483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3123" y="343021"/>
            <a:ext cx="10556561" cy="821984"/>
            <a:chOff x="0" y="0"/>
            <a:chExt cx="5376973" cy="418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6973" cy="418677"/>
            </a:xfrm>
            <a:custGeom>
              <a:avLst/>
              <a:gdLst/>
              <a:ahLst/>
              <a:cxnLst/>
              <a:rect l="l" t="t" r="r" b="b"/>
              <a:pathLst>
                <a:path w="5376973" h="418677">
                  <a:moveTo>
                    <a:pt x="5376973" y="209338"/>
                  </a:moveTo>
                  <a:lnTo>
                    <a:pt x="5173773" y="418677"/>
                  </a:lnTo>
                  <a:lnTo>
                    <a:pt x="203200" y="418677"/>
                  </a:lnTo>
                  <a:lnTo>
                    <a:pt x="0" y="209338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9338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148373" cy="48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5339" y="2436709"/>
            <a:ext cx="745261" cy="745261"/>
            <a:chOff x="0" y="0"/>
            <a:chExt cx="196283" cy="1962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6289" y="3739965"/>
            <a:ext cx="745261" cy="745261"/>
            <a:chOff x="0" y="0"/>
            <a:chExt cx="196283" cy="1962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6289" y="5300501"/>
            <a:ext cx="745261" cy="745261"/>
            <a:chOff x="0" y="0"/>
            <a:chExt cx="196283" cy="1962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83720" y="5403908"/>
            <a:ext cx="690400" cy="557498"/>
          </a:xfrm>
          <a:custGeom>
            <a:avLst/>
            <a:gdLst/>
            <a:ahLst/>
            <a:cxnLst/>
            <a:rect l="l" t="t" r="r" b="b"/>
            <a:pathLst>
              <a:path w="690400" h="557498">
                <a:moveTo>
                  <a:pt x="0" y="0"/>
                </a:moveTo>
                <a:lnTo>
                  <a:pt x="690400" y="0"/>
                </a:lnTo>
                <a:lnTo>
                  <a:pt x="690400" y="557497"/>
                </a:lnTo>
                <a:lnTo>
                  <a:pt x="0" y="557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08841" y="2455759"/>
            <a:ext cx="465161" cy="662603"/>
          </a:xfrm>
          <a:custGeom>
            <a:avLst/>
            <a:gdLst/>
            <a:ahLst/>
            <a:cxnLst/>
            <a:rect l="l" t="t" r="r" b="b"/>
            <a:pathLst>
              <a:path w="465161" h="662603">
                <a:moveTo>
                  <a:pt x="0" y="0"/>
                </a:moveTo>
                <a:lnTo>
                  <a:pt x="465161" y="0"/>
                </a:lnTo>
                <a:lnTo>
                  <a:pt x="465161" y="662603"/>
                </a:lnTo>
                <a:lnTo>
                  <a:pt x="0" y="662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9114" y="3819556"/>
            <a:ext cx="598662" cy="538048"/>
          </a:xfrm>
          <a:custGeom>
            <a:avLst/>
            <a:gdLst/>
            <a:ahLst/>
            <a:cxnLst/>
            <a:rect l="l" t="t" r="r" b="b"/>
            <a:pathLst>
              <a:path w="598662" h="538048">
                <a:moveTo>
                  <a:pt x="0" y="0"/>
                </a:moveTo>
                <a:lnTo>
                  <a:pt x="598662" y="0"/>
                </a:lnTo>
                <a:lnTo>
                  <a:pt x="598662" y="538048"/>
                </a:lnTo>
                <a:lnTo>
                  <a:pt x="0" y="5380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576686" y="409696"/>
            <a:ext cx="8446876" cy="70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rodzinne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6289" y="1605837"/>
            <a:ext cx="16903011" cy="56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276" b="1" spc="32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 , oczekiwania, tradycje zawodowe - wybór kierunku kariery zawodowej.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6509" y="2410845"/>
            <a:ext cx="5880542" cy="1415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Wzorce prospołeczne – dom to środowisko w którym się wychowujemy, obserwujemy, zdobywamy wiedzę o zawodach na przykładach najbliższych.</a:t>
            </a:r>
          </a:p>
          <a:p>
            <a:pPr algn="l">
              <a:lnSpc>
                <a:spcPts val="2268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07459" y="3722583"/>
            <a:ext cx="5880542" cy="141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6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Wsparcie emocjonalne – wsparcie „duchowe” pomaga w podjęciu ważnych decyzji zawodowych. Wsparcie psychiczne jest bardzo ważnym elementem w świadomym budowaniu kariery zawodowej.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07459" y="5273594"/>
            <a:ext cx="5880542" cy="199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Rozwój samoświadomości – rodzina pomaga odkrywać samego siebie, określać moje zainteresowania i pasje , umiejętności. Z zewnątrz łatwiej dostrzec zdolności i predyspozycje co jest kluczowe w procesie wyboru określonej ścieżki zawodowej.</a:t>
            </a:r>
          </a:p>
          <a:p>
            <a:pPr algn="l">
              <a:lnSpc>
                <a:spcPts val="2304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356289" y="7145346"/>
            <a:ext cx="745261" cy="745261"/>
            <a:chOff x="0" y="0"/>
            <a:chExt cx="196283" cy="19628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56289" y="8350575"/>
            <a:ext cx="745261" cy="745261"/>
            <a:chOff x="0" y="0"/>
            <a:chExt cx="196283" cy="19628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412971" y="7199916"/>
            <a:ext cx="643645" cy="525376"/>
          </a:xfrm>
          <a:custGeom>
            <a:avLst/>
            <a:gdLst/>
            <a:ahLst/>
            <a:cxnLst/>
            <a:rect l="l" t="t" r="r" b="b"/>
            <a:pathLst>
              <a:path w="643645" h="525376">
                <a:moveTo>
                  <a:pt x="0" y="0"/>
                </a:moveTo>
                <a:lnTo>
                  <a:pt x="643646" y="0"/>
                </a:lnTo>
                <a:lnTo>
                  <a:pt x="643646" y="525375"/>
                </a:lnTo>
                <a:lnTo>
                  <a:pt x="0" y="5253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401224" y="8391084"/>
            <a:ext cx="655393" cy="656214"/>
          </a:xfrm>
          <a:custGeom>
            <a:avLst/>
            <a:gdLst/>
            <a:ahLst/>
            <a:cxnLst/>
            <a:rect l="l" t="t" r="r" b="b"/>
            <a:pathLst>
              <a:path w="655393" h="656214">
                <a:moveTo>
                  <a:pt x="0" y="0"/>
                </a:moveTo>
                <a:lnTo>
                  <a:pt x="655393" y="0"/>
                </a:lnTo>
                <a:lnTo>
                  <a:pt x="655393" y="656214"/>
                </a:lnTo>
                <a:lnTo>
                  <a:pt x="0" y="6562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407459" y="7118439"/>
            <a:ext cx="5899592" cy="1134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Źródło wiedzy – to rodzina jest jednym z pierwszych żródeł wiedzy o rynku pracy o zawodach, możliwościach edukacyjnych.</a:t>
            </a:r>
          </a:p>
          <a:p>
            <a:pPr algn="l">
              <a:lnSpc>
                <a:spcPts val="2304"/>
              </a:lnSpc>
            </a:pPr>
            <a:endParaRPr lang="en-US" sz="1800" spc="18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407459" y="8323668"/>
            <a:ext cx="5899592" cy="113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Ukierunkowane kształcenie – rodzice wstępnie dokonują wyboru szkoły dla swojego dziecka, niejako ukierunkowując dalszą ścieżkę kariery – wybór kierunku studiów szkoleń, kursów.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7483825" y="2455759"/>
            <a:ext cx="8175440" cy="1693926"/>
            <a:chOff x="0" y="0"/>
            <a:chExt cx="10900587" cy="2258568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130703"/>
              <a:ext cx="993682" cy="993682"/>
              <a:chOff x="0" y="0"/>
              <a:chExt cx="196283" cy="196283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59912" y="182266"/>
              <a:ext cx="873858" cy="890556"/>
            </a:xfrm>
            <a:custGeom>
              <a:avLst/>
              <a:gdLst/>
              <a:ahLst/>
              <a:cxnLst/>
              <a:rect l="l" t="t" r="r" b="b"/>
              <a:pathLst>
                <a:path w="873858" h="890556">
                  <a:moveTo>
                    <a:pt x="0" y="0"/>
                  </a:moveTo>
                  <a:lnTo>
                    <a:pt x="873858" y="0"/>
                  </a:lnTo>
                  <a:lnTo>
                    <a:pt x="873858" y="890555"/>
                  </a:lnTo>
                  <a:lnTo>
                    <a:pt x="0" y="890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401560" y="-9525"/>
              <a:ext cx="9499027" cy="2268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22"/>
                </a:lnSpc>
              </a:pPr>
              <a:r>
                <a:rPr lang="en-US" sz="1800" spc="18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Oczekiwania, pokładane nadzieje. Rodzina w procesie budowania świadomości zawodowej odgrywa bardzo ważną rolę , stanowi ona źródło informacji i wiedzy jak również posiada ogromny wpływ na decyzje edukacyjno – zawodowe młodego człowieka.</a:t>
              </a:r>
            </a:p>
            <a:p>
              <a:pPr algn="l">
                <a:lnSpc>
                  <a:spcPts val="2322"/>
                </a:lnSpc>
              </a:pPr>
              <a:endParaRPr lang="en-US" sz="1800" spc="18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49" name="Freeform 49"/>
          <p:cNvSpPr/>
          <p:nvPr/>
        </p:nvSpPr>
        <p:spPr>
          <a:xfrm>
            <a:off x="10601735" y="3299047"/>
            <a:ext cx="9005518" cy="9542271"/>
          </a:xfrm>
          <a:custGeom>
            <a:avLst/>
            <a:gdLst/>
            <a:ahLst/>
            <a:cxnLst/>
            <a:rect l="l" t="t" r="r" b="b"/>
            <a:pathLst>
              <a:path w="9005518" h="9542271">
                <a:moveTo>
                  <a:pt x="0" y="0"/>
                </a:moveTo>
                <a:lnTo>
                  <a:pt x="9005518" y="0"/>
                </a:lnTo>
                <a:lnTo>
                  <a:pt x="9005518" y="9542271"/>
                </a:lnTo>
                <a:lnTo>
                  <a:pt x="0" y="9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2498615" y="9629717"/>
            <a:ext cx="2259219" cy="2092601"/>
          </a:xfrm>
          <a:custGeom>
            <a:avLst/>
            <a:gdLst/>
            <a:ahLst/>
            <a:cxnLst/>
            <a:rect l="l" t="t" r="r" b="b"/>
            <a:pathLst>
              <a:path w="2259219" h="2092601">
                <a:moveTo>
                  <a:pt x="0" y="0"/>
                </a:moveTo>
                <a:lnTo>
                  <a:pt x="2259218" y="0"/>
                </a:lnTo>
                <a:lnTo>
                  <a:pt x="2259218" y="2092602"/>
                </a:lnTo>
                <a:lnTo>
                  <a:pt x="0" y="20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51" name="Group 51"/>
          <p:cNvGrpSpPr/>
          <p:nvPr/>
        </p:nvGrpSpPr>
        <p:grpSpPr>
          <a:xfrm>
            <a:off x="11432671" y="4407797"/>
            <a:ext cx="7293930" cy="6268221"/>
            <a:chOff x="0" y="0"/>
            <a:chExt cx="812800" cy="6985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21"/>
              <a:stretch>
                <a:fillRect l="-10785" r="-18201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53" name="Freeform 53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54" name="Freeform 54">
            <a:hlinkClick r:id="rId23" action="ppaction://hlinksldjump"/>
          </p:cNvPr>
          <p:cNvSpPr/>
          <p:nvPr/>
        </p:nvSpPr>
        <p:spPr>
          <a:xfrm>
            <a:off x="151678" y="242645"/>
            <a:ext cx="682838" cy="584680"/>
          </a:xfrm>
          <a:custGeom>
            <a:avLst/>
            <a:gdLst/>
            <a:ahLst/>
            <a:cxnLst/>
            <a:rect l="l" t="t" r="r" b="b"/>
            <a:pathLst>
              <a:path w="682838" h="584680">
                <a:moveTo>
                  <a:pt x="0" y="0"/>
                </a:moveTo>
                <a:lnTo>
                  <a:pt x="682838" y="0"/>
                </a:lnTo>
                <a:lnTo>
                  <a:pt x="682838" y="584680"/>
                </a:lnTo>
                <a:lnTo>
                  <a:pt x="0" y="5846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372" r="-14372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932654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Rówieśnicy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372" r="-14372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932654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Rówieśnicy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18883" y="3472498"/>
            <a:ext cx="8758383" cy="2254250"/>
            <a:chOff x="0" y="0"/>
            <a:chExt cx="11677844" cy="300566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83292" y="67432"/>
              <a:ext cx="827099" cy="905170"/>
            </a:xfrm>
            <a:custGeom>
              <a:avLst/>
              <a:gdLst/>
              <a:ahLst/>
              <a:cxnLst/>
              <a:rect l="l" t="t" r="r" b="b"/>
              <a:pathLst>
                <a:path w="827099" h="905170">
                  <a:moveTo>
                    <a:pt x="0" y="0"/>
                  </a:moveTo>
                  <a:lnTo>
                    <a:pt x="827098" y="0"/>
                  </a:lnTo>
                  <a:lnTo>
                    <a:pt x="827098" y="905170"/>
                  </a:lnTo>
                  <a:lnTo>
                    <a:pt x="0" y="905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401560" y="-76200"/>
              <a:ext cx="10276284" cy="3081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Inspiracja – w grupie rówieśniczej występują wzajemne inspiracje i motywacje wynikające z określonych obszarów zainteresowań,  doświadczeń,  pasji. Grupowa realizacja zadań i wyzwań jest czynnikiem sprzyjającym  podejmowaniu określonych decyzji zawodowych.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372" r="-14372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918883" y="3489880"/>
            <a:ext cx="745261" cy="745261"/>
            <a:chOff x="0" y="0"/>
            <a:chExt cx="196283" cy="1962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81352" y="3523072"/>
            <a:ext cx="620324" cy="678877"/>
          </a:xfrm>
          <a:custGeom>
            <a:avLst/>
            <a:gdLst/>
            <a:ahLst/>
            <a:cxnLst/>
            <a:rect l="l" t="t" r="r" b="b"/>
            <a:pathLst>
              <a:path w="620324" h="678877">
                <a:moveTo>
                  <a:pt x="0" y="0"/>
                </a:moveTo>
                <a:lnTo>
                  <a:pt x="620324" y="0"/>
                </a:lnTo>
                <a:lnTo>
                  <a:pt x="620324" y="678878"/>
                </a:lnTo>
                <a:lnTo>
                  <a:pt x="0" y="678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932654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Rówieśnicy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70053" y="3396298"/>
            <a:ext cx="7707213" cy="233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Inspiracja – w grupie rówieśniczej występują wzajemne inspiracje i motywacje wynikające z określonych obszarów zainteresowań,  doświadczeń,  pasji. Grupowa realizacja zadań i wyzwań jest czynnikiem sprzyjającym  podejmowaniu określonych decyzji zawodowych.</a:t>
            </a:r>
          </a:p>
          <a:p>
            <a:pPr algn="l">
              <a:lnSpc>
                <a:spcPts val="3100"/>
              </a:lnSpc>
            </a:pPr>
            <a:endParaRPr lang="en-US" sz="2000" spc="20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918883" y="5983295"/>
            <a:ext cx="8878344" cy="3035300"/>
            <a:chOff x="0" y="0"/>
            <a:chExt cx="11837792" cy="4047066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38811" y="142715"/>
              <a:ext cx="916059" cy="754604"/>
            </a:xfrm>
            <a:custGeom>
              <a:avLst/>
              <a:gdLst/>
              <a:ahLst/>
              <a:cxnLst/>
              <a:rect l="l" t="t" r="r" b="b"/>
              <a:pathLst>
                <a:path w="916059" h="754604">
                  <a:moveTo>
                    <a:pt x="0" y="0"/>
                  </a:moveTo>
                  <a:lnTo>
                    <a:pt x="916060" y="0"/>
                  </a:lnTo>
                  <a:lnTo>
                    <a:pt x="916060" y="754604"/>
                  </a:lnTo>
                  <a:lnTo>
                    <a:pt x="0" y="7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10436232" cy="4123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Opinie – popularność określonych zawodów występująca w grupie ma duże znaczenie przy wyborze przyszłości zawodowej. Popularność i atrakcyjność określonego zawodu połączona z oczekiwaniami grupy , może wywierać presję  i stanowić o wyborze określonego zawodu nawet jeśli nie jest on zgodny z posiadanymi zainteresowaniami czy predyspozycjami zawodowymi.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36" name="Freeform 36">
            <a:hlinkClick r:id="rId15" action="ppaction://hlinksldjump"/>
          </p:cNvPr>
          <p:cNvSpPr/>
          <p:nvPr/>
        </p:nvSpPr>
        <p:spPr>
          <a:xfrm>
            <a:off x="151678" y="242645"/>
            <a:ext cx="682838" cy="584680"/>
          </a:xfrm>
          <a:custGeom>
            <a:avLst/>
            <a:gdLst/>
            <a:ahLst/>
            <a:cxnLst/>
            <a:rect l="l" t="t" r="r" b="b"/>
            <a:pathLst>
              <a:path w="682838" h="584680">
                <a:moveTo>
                  <a:pt x="0" y="0"/>
                </a:moveTo>
                <a:lnTo>
                  <a:pt x="682838" y="0"/>
                </a:lnTo>
                <a:lnTo>
                  <a:pt x="682838" y="584680"/>
                </a:lnTo>
                <a:lnTo>
                  <a:pt x="0" y="5846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827325"/>
            <a:ext cx="10556561" cy="1371358"/>
            <a:chOff x="0" y="0"/>
            <a:chExt cx="537697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612135"/>
            <a:ext cx="10556561" cy="1371358"/>
            <a:chOff x="0" y="0"/>
            <a:chExt cx="537697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68514" y="618000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953338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lokalne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04472" y="2598348"/>
            <a:ext cx="6854828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3499" b="1" spc="34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moja mała ojczyzna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3813" r="-1517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827325"/>
            <a:ext cx="10556561" cy="1371358"/>
            <a:chOff x="0" y="0"/>
            <a:chExt cx="537697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612135"/>
            <a:ext cx="10556561" cy="1371358"/>
            <a:chOff x="0" y="0"/>
            <a:chExt cx="537697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68514" y="618000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144000" y="972504"/>
            <a:ext cx="8396855" cy="72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2"/>
              </a:lnSpc>
            </a:pPr>
            <a:r>
              <a:rPr lang="en-US" sz="53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Doradztwo  zawodowe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771369" y="3310162"/>
            <a:ext cx="8325913" cy="4987925"/>
            <a:chOff x="0" y="0"/>
            <a:chExt cx="11101218" cy="665056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88900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3387" y="114300"/>
              <a:ext cx="821096" cy="842150"/>
            </a:xfrm>
            <a:custGeom>
              <a:avLst/>
              <a:gdLst/>
              <a:ahLst/>
              <a:cxnLst/>
              <a:rect l="l" t="t" r="r" b="b"/>
              <a:pathLst>
                <a:path w="821096" h="842150">
                  <a:moveTo>
                    <a:pt x="0" y="0"/>
                  </a:moveTo>
                  <a:lnTo>
                    <a:pt x="821096" y="0"/>
                  </a:lnTo>
                  <a:lnTo>
                    <a:pt x="821096" y="842150"/>
                  </a:lnTo>
                  <a:lnTo>
                    <a:pt x="0" y="842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9699658" cy="6726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To  </a:t>
              </a:r>
              <a:r>
                <a:rPr lang="en-US" sz="2000" b="1" spc="20">
                  <a:solidFill>
                    <a:srgbClr val="00B1AA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proces</a:t>
              </a: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 efektywnego  wsparcia  osoby  w  rozwoju zawodowym, w  dokonaniu wyborów dotyczących kariery edukacyjno - zawodowej,  radzeniu sobie</a:t>
              </a:r>
            </a:p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z problemami zawodowymi.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Poprzez doradztwo zawodowe  wspieramy osoby w poznawaniu swoich potencjałów, predyspozycji, talentów, pasji.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Główny cel  to  pomoc w wyborze odpowiedniej ścieżki rozwoju zawodowego, rozwoju umiejętności oraz adaptacji do szybko zmieniającego się rynku pracy.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827325"/>
            <a:ext cx="10556561" cy="1371358"/>
            <a:chOff x="0" y="0"/>
            <a:chExt cx="537697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612135"/>
            <a:ext cx="10556561" cy="1371358"/>
            <a:chOff x="0" y="0"/>
            <a:chExt cx="537697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68514" y="618000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953338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lokalne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04472" y="2598348"/>
            <a:ext cx="6854828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3499" b="1" spc="34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moja mała ojczyzna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771369" y="3756839"/>
            <a:ext cx="8099133" cy="3035300"/>
            <a:chOff x="0" y="0"/>
            <a:chExt cx="10798844" cy="404706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117897" y="210704"/>
              <a:ext cx="757887" cy="618626"/>
            </a:xfrm>
            <a:custGeom>
              <a:avLst/>
              <a:gdLst/>
              <a:ahLst/>
              <a:cxnLst/>
              <a:rect l="l" t="t" r="r" b="b"/>
              <a:pathLst>
                <a:path w="757887" h="618626">
                  <a:moveTo>
                    <a:pt x="0" y="0"/>
                  </a:moveTo>
                  <a:lnTo>
                    <a:pt x="757888" y="0"/>
                  </a:lnTo>
                  <a:lnTo>
                    <a:pt x="757888" y="618626"/>
                  </a:lnTo>
                  <a:lnTo>
                    <a:pt x="0" y="618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401560" y="-76200"/>
              <a:ext cx="9397285" cy="4123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Istotnym elementem który ma wpływ na wybór kariery są warunki w jakich żyje uczeń. One również determinują kierunki wyboru zawodowego lub edukacyjnego.  Miasto – zawody związane nowoczesnymi technologiami uprzemysłowienie , branża IT, wieś – bardziej identyfikowana z tradycyjnymi zawodami związanymi z np. rolnictwem. 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827325"/>
            <a:ext cx="10556561" cy="1371358"/>
            <a:chOff x="0" y="0"/>
            <a:chExt cx="537697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612135"/>
            <a:ext cx="10556561" cy="1371358"/>
            <a:chOff x="0" y="0"/>
            <a:chExt cx="537697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68514" y="618000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8771369" y="3774221"/>
            <a:ext cx="745261" cy="745261"/>
            <a:chOff x="0" y="0"/>
            <a:chExt cx="196283" cy="1962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59792" y="3914867"/>
            <a:ext cx="568416" cy="463969"/>
          </a:xfrm>
          <a:custGeom>
            <a:avLst/>
            <a:gdLst/>
            <a:ahLst/>
            <a:cxnLst/>
            <a:rect l="l" t="t" r="r" b="b"/>
            <a:pathLst>
              <a:path w="568416" h="463969">
                <a:moveTo>
                  <a:pt x="0" y="0"/>
                </a:moveTo>
                <a:lnTo>
                  <a:pt x="568416" y="0"/>
                </a:lnTo>
                <a:lnTo>
                  <a:pt x="568416" y="463970"/>
                </a:lnTo>
                <a:lnTo>
                  <a:pt x="0" y="463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971008" y="953338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lokalne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04472" y="2598348"/>
            <a:ext cx="6854828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3499" b="1" spc="34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moja mała ojczyzna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22539" y="3680639"/>
            <a:ext cx="7047964" cy="311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Istotnym elementem który ma wpływ na wybór kariery są warunki w jakich żyje uczeń. One również determinują kierunki wyboru zawodowego lub edukacyjnego.  Miasto – zawody związane nowoczesnymi technologiami uprzemysłowienie , branża IT, wieś – bardziej identyfikowana z tradycyjnymi zawodami związanymi z np. rolnictwem. </a:t>
            </a:r>
          </a:p>
          <a:p>
            <a:pPr algn="l">
              <a:lnSpc>
                <a:spcPts val="3100"/>
              </a:lnSpc>
            </a:pPr>
            <a:endParaRPr lang="en-US" sz="2000" spc="20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8771369" y="6982639"/>
            <a:ext cx="8099133" cy="1082675"/>
            <a:chOff x="0" y="0"/>
            <a:chExt cx="10798844" cy="1443566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12700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25400" y="267558"/>
              <a:ext cx="875785" cy="599913"/>
            </a:xfrm>
            <a:custGeom>
              <a:avLst/>
              <a:gdLst/>
              <a:ahLst/>
              <a:cxnLst/>
              <a:rect l="l" t="t" r="r" b="b"/>
              <a:pathLst>
                <a:path w="875785" h="599913">
                  <a:moveTo>
                    <a:pt x="0" y="0"/>
                  </a:moveTo>
                  <a:lnTo>
                    <a:pt x="875785" y="0"/>
                  </a:lnTo>
                  <a:lnTo>
                    <a:pt x="875785" y="599912"/>
                  </a:lnTo>
                  <a:lnTo>
                    <a:pt x="0" y="59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9397285" cy="1519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Lokalne tradycje przemysłowe, identyfikacja z lokalnym produktem.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36" name="Freeform 36">
            <a:hlinkClick r:id="rId19" action="ppaction://hlinksldjump"/>
          </p:cNvPr>
          <p:cNvSpPr/>
          <p:nvPr/>
        </p:nvSpPr>
        <p:spPr>
          <a:xfrm>
            <a:off x="151678" y="242645"/>
            <a:ext cx="682838" cy="584680"/>
          </a:xfrm>
          <a:custGeom>
            <a:avLst/>
            <a:gdLst/>
            <a:ahLst/>
            <a:cxnLst/>
            <a:rect l="l" t="t" r="r" b="b"/>
            <a:pathLst>
              <a:path w="682838" h="584680">
                <a:moveTo>
                  <a:pt x="0" y="0"/>
                </a:moveTo>
                <a:lnTo>
                  <a:pt x="682838" y="0"/>
                </a:lnTo>
                <a:lnTo>
                  <a:pt x="682838" y="584680"/>
                </a:lnTo>
                <a:lnTo>
                  <a:pt x="0" y="58468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8375" y="966364"/>
            <a:ext cx="10556561" cy="1371358"/>
            <a:chOff x="0" y="0"/>
            <a:chExt cx="5376973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3625" y="751174"/>
            <a:ext cx="10556561" cy="1371358"/>
            <a:chOff x="0" y="0"/>
            <a:chExt cx="5376973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375306" y="301475"/>
            <a:ext cx="7903340" cy="8374400"/>
          </a:xfrm>
          <a:custGeom>
            <a:avLst/>
            <a:gdLst/>
            <a:ahLst/>
            <a:cxnLst/>
            <a:rect l="l" t="t" r="r" b="b"/>
            <a:pathLst>
              <a:path w="7903340" h="8374400">
                <a:moveTo>
                  <a:pt x="0" y="0"/>
                </a:moveTo>
                <a:lnTo>
                  <a:pt x="7903340" y="0"/>
                </a:lnTo>
                <a:lnTo>
                  <a:pt x="7903340" y="8374400"/>
                </a:lnTo>
                <a:lnTo>
                  <a:pt x="0" y="837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06722" y="6518683"/>
            <a:ext cx="1551188" cy="1551188"/>
          </a:xfrm>
          <a:custGeom>
            <a:avLst/>
            <a:gdLst/>
            <a:ahLst/>
            <a:cxnLst/>
            <a:rect l="l" t="t" r="r" b="b"/>
            <a:pathLst>
              <a:path w="1551188" h="1551188">
                <a:moveTo>
                  <a:pt x="0" y="0"/>
                </a:moveTo>
                <a:lnTo>
                  <a:pt x="1551188" y="0"/>
                </a:lnTo>
                <a:lnTo>
                  <a:pt x="1551188" y="1551189"/>
                </a:lnTo>
                <a:lnTo>
                  <a:pt x="0" y="1551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726048" y="1394989"/>
            <a:ext cx="7080037" cy="608440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2739089" y="9985667"/>
            <a:ext cx="12449971" cy="573614"/>
            <a:chOff x="0" y="0"/>
            <a:chExt cx="1516054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57910" y="9875554"/>
            <a:ext cx="11244755" cy="772143"/>
            <a:chOff x="0" y="0"/>
            <a:chExt cx="10172291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29030" y="-411493"/>
            <a:ext cx="11244755" cy="772143"/>
            <a:chOff x="0" y="0"/>
            <a:chExt cx="10172291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37584" y="751174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5"/>
                </a:lnTo>
                <a:lnTo>
                  <a:pt x="0" y="136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8700" y="1052089"/>
            <a:ext cx="8446876" cy="74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Popularność zawodu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9241" y="2480598"/>
            <a:ext cx="9482208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799" b="1" spc="27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Wartości, oczekiwania, tradycje zawodowe - determinują kierunek rozwoju kariery zawodowej.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8375" y="966364"/>
            <a:ext cx="10556561" cy="1371358"/>
            <a:chOff x="0" y="0"/>
            <a:chExt cx="5376973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3625" y="751174"/>
            <a:ext cx="10556561" cy="1371358"/>
            <a:chOff x="0" y="0"/>
            <a:chExt cx="5376973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375306" y="301475"/>
            <a:ext cx="7903340" cy="8374400"/>
          </a:xfrm>
          <a:custGeom>
            <a:avLst/>
            <a:gdLst/>
            <a:ahLst/>
            <a:cxnLst/>
            <a:rect l="l" t="t" r="r" b="b"/>
            <a:pathLst>
              <a:path w="7903340" h="8374400">
                <a:moveTo>
                  <a:pt x="0" y="0"/>
                </a:moveTo>
                <a:lnTo>
                  <a:pt x="7903340" y="0"/>
                </a:lnTo>
                <a:lnTo>
                  <a:pt x="7903340" y="8374400"/>
                </a:lnTo>
                <a:lnTo>
                  <a:pt x="0" y="837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06722" y="6518683"/>
            <a:ext cx="1551188" cy="1551188"/>
          </a:xfrm>
          <a:custGeom>
            <a:avLst/>
            <a:gdLst/>
            <a:ahLst/>
            <a:cxnLst/>
            <a:rect l="l" t="t" r="r" b="b"/>
            <a:pathLst>
              <a:path w="1551188" h="1551188">
                <a:moveTo>
                  <a:pt x="0" y="0"/>
                </a:moveTo>
                <a:lnTo>
                  <a:pt x="1551188" y="0"/>
                </a:lnTo>
                <a:lnTo>
                  <a:pt x="1551188" y="1551189"/>
                </a:lnTo>
                <a:lnTo>
                  <a:pt x="0" y="1551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726048" y="1394989"/>
            <a:ext cx="7080037" cy="608440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2739089" y="9985667"/>
            <a:ext cx="12449971" cy="573614"/>
            <a:chOff x="0" y="0"/>
            <a:chExt cx="1516054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57910" y="9875554"/>
            <a:ext cx="11244755" cy="772143"/>
            <a:chOff x="0" y="0"/>
            <a:chExt cx="10172291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29030" y="-411493"/>
            <a:ext cx="11244755" cy="772143"/>
            <a:chOff x="0" y="0"/>
            <a:chExt cx="10172291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37584" y="751174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5"/>
                </a:lnTo>
                <a:lnTo>
                  <a:pt x="0" y="136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8700" y="1052089"/>
            <a:ext cx="8446876" cy="74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Popularność zawodu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9241" y="2480598"/>
            <a:ext cx="9482208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799" b="1" spc="27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Wartości, oczekiwania, tradycje zawodowe - determinują kierunek rozwoju kariery zawodowej.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895199" y="3775998"/>
            <a:ext cx="8099133" cy="1082675"/>
            <a:chOff x="0" y="0"/>
            <a:chExt cx="10798844" cy="144356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0" y="201917"/>
              <a:ext cx="875785" cy="599913"/>
            </a:xfrm>
            <a:custGeom>
              <a:avLst/>
              <a:gdLst/>
              <a:ahLst/>
              <a:cxnLst/>
              <a:rect l="l" t="t" r="r" b="b"/>
              <a:pathLst>
                <a:path w="875785" h="599913">
                  <a:moveTo>
                    <a:pt x="0" y="0"/>
                  </a:moveTo>
                  <a:lnTo>
                    <a:pt x="875785" y="0"/>
                  </a:lnTo>
                  <a:lnTo>
                    <a:pt x="875785" y="599912"/>
                  </a:lnTo>
                  <a:lnTo>
                    <a:pt x="0" y="59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01560" y="-76200"/>
              <a:ext cx="9397285" cy="1519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Atrakcyjność zawodu, jego popularność ma duże znaczenie w procesie budowania ścieżki zawodowej. 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8375" y="966364"/>
            <a:ext cx="10556561" cy="1371358"/>
            <a:chOff x="0" y="0"/>
            <a:chExt cx="5376973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3625" y="751174"/>
            <a:ext cx="10556561" cy="1371358"/>
            <a:chOff x="0" y="0"/>
            <a:chExt cx="5376973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375306" y="301475"/>
            <a:ext cx="7903340" cy="8374400"/>
          </a:xfrm>
          <a:custGeom>
            <a:avLst/>
            <a:gdLst/>
            <a:ahLst/>
            <a:cxnLst/>
            <a:rect l="l" t="t" r="r" b="b"/>
            <a:pathLst>
              <a:path w="7903340" h="8374400">
                <a:moveTo>
                  <a:pt x="0" y="0"/>
                </a:moveTo>
                <a:lnTo>
                  <a:pt x="7903340" y="0"/>
                </a:lnTo>
                <a:lnTo>
                  <a:pt x="7903340" y="8374400"/>
                </a:lnTo>
                <a:lnTo>
                  <a:pt x="0" y="837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06722" y="6518683"/>
            <a:ext cx="1551188" cy="1551188"/>
          </a:xfrm>
          <a:custGeom>
            <a:avLst/>
            <a:gdLst/>
            <a:ahLst/>
            <a:cxnLst/>
            <a:rect l="l" t="t" r="r" b="b"/>
            <a:pathLst>
              <a:path w="1551188" h="1551188">
                <a:moveTo>
                  <a:pt x="0" y="0"/>
                </a:moveTo>
                <a:lnTo>
                  <a:pt x="1551188" y="0"/>
                </a:lnTo>
                <a:lnTo>
                  <a:pt x="1551188" y="1551189"/>
                </a:lnTo>
                <a:lnTo>
                  <a:pt x="0" y="1551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726048" y="1394989"/>
            <a:ext cx="7080037" cy="608440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2739089" y="9985667"/>
            <a:ext cx="12449971" cy="573614"/>
            <a:chOff x="0" y="0"/>
            <a:chExt cx="1516054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57910" y="9875554"/>
            <a:ext cx="11244755" cy="772143"/>
            <a:chOff x="0" y="0"/>
            <a:chExt cx="10172291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29030" y="-411493"/>
            <a:ext cx="11244755" cy="772143"/>
            <a:chOff x="0" y="0"/>
            <a:chExt cx="10172291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37584" y="751174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5"/>
                </a:lnTo>
                <a:lnTo>
                  <a:pt x="0" y="136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95199" y="3793380"/>
            <a:ext cx="745261" cy="745261"/>
            <a:chOff x="0" y="0"/>
            <a:chExt cx="196283" cy="1962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895199" y="3927435"/>
            <a:ext cx="656839" cy="449934"/>
          </a:xfrm>
          <a:custGeom>
            <a:avLst/>
            <a:gdLst/>
            <a:ahLst/>
            <a:cxnLst/>
            <a:rect l="l" t="t" r="r" b="b"/>
            <a:pathLst>
              <a:path w="656839" h="449934">
                <a:moveTo>
                  <a:pt x="0" y="0"/>
                </a:moveTo>
                <a:lnTo>
                  <a:pt x="656838" y="0"/>
                </a:lnTo>
                <a:lnTo>
                  <a:pt x="656838" y="449935"/>
                </a:lnTo>
                <a:lnTo>
                  <a:pt x="0" y="4499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28700" y="1052089"/>
            <a:ext cx="8446876" cy="74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Popularność zawodu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9241" y="2480598"/>
            <a:ext cx="9482208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799" b="1" spc="27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Wartości, oczekiwania, tradycje zawodowe - determinują kierunek rozwoju kariery zawodowej.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46369" y="3699798"/>
            <a:ext cx="7047964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Atrakcyjność zawodu, jego popularność ma duże znaczenie w procesie budowania ścieżki zawodowej. </a:t>
            </a:r>
          </a:p>
          <a:p>
            <a:pPr algn="l">
              <a:lnSpc>
                <a:spcPts val="3100"/>
              </a:lnSpc>
            </a:pPr>
            <a:endParaRPr lang="en-US" sz="2000" spc="20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895199" y="5076401"/>
            <a:ext cx="8099133" cy="762643"/>
            <a:chOff x="0" y="0"/>
            <a:chExt cx="10798844" cy="1016858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110433" y="129297"/>
              <a:ext cx="798216" cy="717397"/>
            </a:xfrm>
            <a:custGeom>
              <a:avLst/>
              <a:gdLst/>
              <a:ahLst/>
              <a:cxnLst/>
              <a:rect l="l" t="t" r="r" b="b"/>
              <a:pathLst>
                <a:path w="798216" h="717397">
                  <a:moveTo>
                    <a:pt x="0" y="0"/>
                  </a:moveTo>
                  <a:lnTo>
                    <a:pt x="798216" y="0"/>
                  </a:lnTo>
                  <a:lnTo>
                    <a:pt x="798216" y="717397"/>
                  </a:lnTo>
                  <a:lnTo>
                    <a:pt x="0" y="71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401560" y="-76200"/>
              <a:ext cx="9397285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Popularne zawody dają potencjalnie większe i szybsze możliwości znalezienia atrakcyjnego zatrudnienia.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8375" y="966364"/>
            <a:ext cx="10556561" cy="1371358"/>
            <a:chOff x="0" y="0"/>
            <a:chExt cx="5376973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3625" y="751174"/>
            <a:ext cx="10556561" cy="1371358"/>
            <a:chOff x="0" y="0"/>
            <a:chExt cx="5376973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375306" y="301475"/>
            <a:ext cx="7903340" cy="8374400"/>
          </a:xfrm>
          <a:custGeom>
            <a:avLst/>
            <a:gdLst/>
            <a:ahLst/>
            <a:cxnLst/>
            <a:rect l="l" t="t" r="r" b="b"/>
            <a:pathLst>
              <a:path w="7903340" h="8374400">
                <a:moveTo>
                  <a:pt x="0" y="0"/>
                </a:moveTo>
                <a:lnTo>
                  <a:pt x="7903340" y="0"/>
                </a:lnTo>
                <a:lnTo>
                  <a:pt x="7903340" y="8374400"/>
                </a:lnTo>
                <a:lnTo>
                  <a:pt x="0" y="837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06722" y="6518683"/>
            <a:ext cx="1551188" cy="1551188"/>
          </a:xfrm>
          <a:custGeom>
            <a:avLst/>
            <a:gdLst/>
            <a:ahLst/>
            <a:cxnLst/>
            <a:rect l="l" t="t" r="r" b="b"/>
            <a:pathLst>
              <a:path w="1551188" h="1551188">
                <a:moveTo>
                  <a:pt x="0" y="0"/>
                </a:moveTo>
                <a:lnTo>
                  <a:pt x="1551188" y="0"/>
                </a:lnTo>
                <a:lnTo>
                  <a:pt x="1551188" y="1551189"/>
                </a:lnTo>
                <a:lnTo>
                  <a:pt x="0" y="1551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726048" y="1394989"/>
            <a:ext cx="7080037" cy="608440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2739089" y="9985667"/>
            <a:ext cx="12449971" cy="573614"/>
            <a:chOff x="0" y="0"/>
            <a:chExt cx="1516054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57910" y="9875554"/>
            <a:ext cx="11244755" cy="772143"/>
            <a:chOff x="0" y="0"/>
            <a:chExt cx="10172291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29030" y="-411493"/>
            <a:ext cx="11244755" cy="772143"/>
            <a:chOff x="0" y="0"/>
            <a:chExt cx="10172291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37584" y="751174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5"/>
                </a:lnTo>
                <a:lnTo>
                  <a:pt x="0" y="136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95199" y="3793380"/>
            <a:ext cx="745261" cy="745261"/>
            <a:chOff x="0" y="0"/>
            <a:chExt cx="196283" cy="1962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95199" y="5093783"/>
            <a:ext cx="745261" cy="745261"/>
            <a:chOff x="0" y="0"/>
            <a:chExt cx="196283" cy="19628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95199" y="6182272"/>
            <a:ext cx="745261" cy="745261"/>
            <a:chOff x="0" y="0"/>
            <a:chExt cx="196283" cy="19628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922630" y="6276154"/>
            <a:ext cx="690400" cy="557498"/>
          </a:xfrm>
          <a:custGeom>
            <a:avLst/>
            <a:gdLst/>
            <a:ahLst/>
            <a:cxnLst/>
            <a:rect l="l" t="t" r="r" b="b"/>
            <a:pathLst>
              <a:path w="690400" h="557498">
                <a:moveTo>
                  <a:pt x="0" y="0"/>
                </a:moveTo>
                <a:lnTo>
                  <a:pt x="690399" y="0"/>
                </a:lnTo>
                <a:lnTo>
                  <a:pt x="690399" y="557498"/>
                </a:lnTo>
                <a:lnTo>
                  <a:pt x="0" y="557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78024" y="5173374"/>
            <a:ext cx="598662" cy="538048"/>
          </a:xfrm>
          <a:custGeom>
            <a:avLst/>
            <a:gdLst/>
            <a:ahLst/>
            <a:cxnLst/>
            <a:rect l="l" t="t" r="r" b="b"/>
            <a:pathLst>
              <a:path w="598662" h="538048">
                <a:moveTo>
                  <a:pt x="0" y="0"/>
                </a:moveTo>
                <a:lnTo>
                  <a:pt x="598662" y="0"/>
                </a:lnTo>
                <a:lnTo>
                  <a:pt x="598662" y="538048"/>
                </a:lnTo>
                <a:lnTo>
                  <a:pt x="0" y="53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95199" y="3927435"/>
            <a:ext cx="656839" cy="449934"/>
          </a:xfrm>
          <a:custGeom>
            <a:avLst/>
            <a:gdLst/>
            <a:ahLst/>
            <a:cxnLst/>
            <a:rect l="l" t="t" r="r" b="b"/>
            <a:pathLst>
              <a:path w="656839" h="449934">
                <a:moveTo>
                  <a:pt x="0" y="0"/>
                </a:moveTo>
                <a:lnTo>
                  <a:pt x="656838" y="0"/>
                </a:lnTo>
                <a:lnTo>
                  <a:pt x="656838" y="449935"/>
                </a:lnTo>
                <a:lnTo>
                  <a:pt x="0" y="449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028700" y="1052089"/>
            <a:ext cx="8446876" cy="74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Popularność zawodu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09241" y="2480598"/>
            <a:ext cx="9482208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799" b="1" spc="27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Wartości, oczekiwania, tradycje zawodowe - determinują kierunek rozwoju kariery zawodowej.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46369" y="3699798"/>
            <a:ext cx="7047964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Atrakcyjność zawodu, jego popularność ma duże znaczenie w procesie budowania ścieżki zawodowej. </a:t>
            </a:r>
          </a:p>
          <a:p>
            <a:pPr algn="l">
              <a:lnSpc>
                <a:spcPts val="3100"/>
              </a:lnSpc>
            </a:pPr>
            <a:endParaRPr lang="en-US" sz="2000" spc="20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946369" y="5000201"/>
            <a:ext cx="7047964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Popularne zawody dają potencjalnie większe i szybsze możliwości znalezienia atrakcyjnego zatrudnienia.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946369" y="6088690"/>
            <a:ext cx="7047964" cy="154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 branżach dynamicznie rozwijających się istnieje możliwość rozwoju, na pracownika czekają różnego rodzaju atrakcyjne programy, kursy i szkolenia oraz możliwość awansu.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8375" y="966364"/>
            <a:ext cx="10556561" cy="1371358"/>
            <a:chOff x="0" y="0"/>
            <a:chExt cx="5376973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3625" y="751174"/>
            <a:ext cx="10556561" cy="1371358"/>
            <a:chOff x="0" y="0"/>
            <a:chExt cx="5376973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375306" y="301475"/>
            <a:ext cx="7903340" cy="8374400"/>
          </a:xfrm>
          <a:custGeom>
            <a:avLst/>
            <a:gdLst/>
            <a:ahLst/>
            <a:cxnLst/>
            <a:rect l="l" t="t" r="r" b="b"/>
            <a:pathLst>
              <a:path w="7903340" h="8374400">
                <a:moveTo>
                  <a:pt x="0" y="0"/>
                </a:moveTo>
                <a:lnTo>
                  <a:pt x="7903340" y="0"/>
                </a:lnTo>
                <a:lnTo>
                  <a:pt x="7903340" y="8374400"/>
                </a:lnTo>
                <a:lnTo>
                  <a:pt x="0" y="837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06722" y="6518683"/>
            <a:ext cx="1551188" cy="1551188"/>
          </a:xfrm>
          <a:custGeom>
            <a:avLst/>
            <a:gdLst/>
            <a:ahLst/>
            <a:cxnLst/>
            <a:rect l="l" t="t" r="r" b="b"/>
            <a:pathLst>
              <a:path w="1551188" h="1551188">
                <a:moveTo>
                  <a:pt x="0" y="0"/>
                </a:moveTo>
                <a:lnTo>
                  <a:pt x="1551188" y="0"/>
                </a:lnTo>
                <a:lnTo>
                  <a:pt x="1551188" y="1551189"/>
                </a:lnTo>
                <a:lnTo>
                  <a:pt x="0" y="1551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726048" y="1394989"/>
            <a:ext cx="7080037" cy="608440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2739089" y="9985667"/>
            <a:ext cx="12449971" cy="573614"/>
            <a:chOff x="0" y="0"/>
            <a:chExt cx="1516054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57910" y="9875554"/>
            <a:ext cx="11244755" cy="772143"/>
            <a:chOff x="0" y="0"/>
            <a:chExt cx="10172291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29030" y="-411493"/>
            <a:ext cx="11244755" cy="772143"/>
            <a:chOff x="0" y="0"/>
            <a:chExt cx="10172291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37584" y="751174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5"/>
                </a:lnTo>
                <a:lnTo>
                  <a:pt x="0" y="136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95199" y="3793380"/>
            <a:ext cx="745261" cy="745261"/>
            <a:chOff x="0" y="0"/>
            <a:chExt cx="196283" cy="1962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95199" y="5093783"/>
            <a:ext cx="745261" cy="745261"/>
            <a:chOff x="0" y="0"/>
            <a:chExt cx="196283" cy="19628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95199" y="6182272"/>
            <a:ext cx="745261" cy="745261"/>
            <a:chOff x="0" y="0"/>
            <a:chExt cx="196283" cy="19628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922630" y="6276154"/>
            <a:ext cx="690400" cy="557498"/>
          </a:xfrm>
          <a:custGeom>
            <a:avLst/>
            <a:gdLst/>
            <a:ahLst/>
            <a:cxnLst/>
            <a:rect l="l" t="t" r="r" b="b"/>
            <a:pathLst>
              <a:path w="690400" h="557498">
                <a:moveTo>
                  <a:pt x="0" y="0"/>
                </a:moveTo>
                <a:lnTo>
                  <a:pt x="690399" y="0"/>
                </a:lnTo>
                <a:lnTo>
                  <a:pt x="690399" y="557498"/>
                </a:lnTo>
                <a:lnTo>
                  <a:pt x="0" y="557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78024" y="5173374"/>
            <a:ext cx="598662" cy="538048"/>
          </a:xfrm>
          <a:custGeom>
            <a:avLst/>
            <a:gdLst/>
            <a:ahLst/>
            <a:cxnLst/>
            <a:rect l="l" t="t" r="r" b="b"/>
            <a:pathLst>
              <a:path w="598662" h="538048">
                <a:moveTo>
                  <a:pt x="0" y="0"/>
                </a:moveTo>
                <a:lnTo>
                  <a:pt x="598662" y="0"/>
                </a:lnTo>
                <a:lnTo>
                  <a:pt x="598662" y="538048"/>
                </a:lnTo>
                <a:lnTo>
                  <a:pt x="0" y="53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95199" y="3927435"/>
            <a:ext cx="656839" cy="449934"/>
          </a:xfrm>
          <a:custGeom>
            <a:avLst/>
            <a:gdLst/>
            <a:ahLst/>
            <a:cxnLst/>
            <a:rect l="l" t="t" r="r" b="b"/>
            <a:pathLst>
              <a:path w="656839" h="449934">
                <a:moveTo>
                  <a:pt x="0" y="0"/>
                </a:moveTo>
                <a:lnTo>
                  <a:pt x="656838" y="0"/>
                </a:lnTo>
                <a:lnTo>
                  <a:pt x="656838" y="449935"/>
                </a:lnTo>
                <a:lnTo>
                  <a:pt x="0" y="449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028700" y="1052089"/>
            <a:ext cx="8446876" cy="74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Popularność zawodu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09241" y="2480598"/>
            <a:ext cx="9482208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799" b="1" spc="27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Wartości, oczekiwania, tradycje zawodowe - determinują kierunek rozwoju kariery zawodowej.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46369" y="3699798"/>
            <a:ext cx="7047964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Atrakcyjność zawodu, jego popularność ma duże znaczenie w procesie budowania ścieżki zawodowej. </a:t>
            </a:r>
          </a:p>
          <a:p>
            <a:pPr algn="l">
              <a:lnSpc>
                <a:spcPts val="3100"/>
              </a:lnSpc>
            </a:pPr>
            <a:endParaRPr lang="en-US" sz="2000" spc="20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946369" y="5000201"/>
            <a:ext cx="7047964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Popularne zawody dają potencjalnie większe i szybsze możliwości znalezienia atrakcyjnego zatrudnienia.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946369" y="6088690"/>
            <a:ext cx="7047964" cy="154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 branżach dynamicznie rozwijających się istnieje możliwość rozwoju, na pracownika czekają różnego rodzaju atrakcyjne programy, kursy i szkolenia oraz możliwość awansu.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895199" y="7860516"/>
            <a:ext cx="8099133" cy="762643"/>
            <a:chOff x="0" y="0"/>
            <a:chExt cx="10798844" cy="1016858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141080" y="126367"/>
              <a:ext cx="711522" cy="787300"/>
            </a:xfrm>
            <a:custGeom>
              <a:avLst/>
              <a:gdLst/>
              <a:ahLst/>
              <a:cxnLst/>
              <a:rect l="l" t="t" r="r" b="b"/>
              <a:pathLst>
                <a:path w="711522" h="787300">
                  <a:moveTo>
                    <a:pt x="0" y="0"/>
                  </a:moveTo>
                  <a:lnTo>
                    <a:pt x="711522" y="0"/>
                  </a:lnTo>
                  <a:lnTo>
                    <a:pt x="711522" y="787300"/>
                  </a:lnTo>
                  <a:lnTo>
                    <a:pt x="0" y="7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1401560" y="-76200"/>
              <a:ext cx="9397285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Konkurencyjne wynagrodzenie połączone z pakietem dodatkowych świadczeń.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28375" y="966364"/>
            <a:ext cx="10556561" cy="1371358"/>
            <a:chOff x="0" y="0"/>
            <a:chExt cx="5376973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23625" y="751174"/>
            <a:ext cx="10556561" cy="1371358"/>
            <a:chOff x="0" y="0"/>
            <a:chExt cx="5376973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375306" y="301475"/>
            <a:ext cx="7903340" cy="8374400"/>
          </a:xfrm>
          <a:custGeom>
            <a:avLst/>
            <a:gdLst/>
            <a:ahLst/>
            <a:cxnLst/>
            <a:rect l="l" t="t" r="r" b="b"/>
            <a:pathLst>
              <a:path w="7903340" h="8374400">
                <a:moveTo>
                  <a:pt x="0" y="0"/>
                </a:moveTo>
                <a:lnTo>
                  <a:pt x="7903340" y="0"/>
                </a:lnTo>
                <a:lnTo>
                  <a:pt x="7903340" y="8374400"/>
                </a:lnTo>
                <a:lnTo>
                  <a:pt x="0" y="837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06722" y="6518683"/>
            <a:ext cx="1551188" cy="1551188"/>
          </a:xfrm>
          <a:custGeom>
            <a:avLst/>
            <a:gdLst/>
            <a:ahLst/>
            <a:cxnLst/>
            <a:rect l="l" t="t" r="r" b="b"/>
            <a:pathLst>
              <a:path w="1551188" h="1551188">
                <a:moveTo>
                  <a:pt x="0" y="0"/>
                </a:moveTo>
                <a:lnTo>
                  <a:pt x="1551188" y="0"/>
                </a:lnTo>
                <a:lnTo>
                  <a:pt x="1551188" y="1551189"/>
                </a:lnTo>
                <a:lnTo>
                  <a:pt x="0" y="1551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726048" y="1394989"/>
            <a:ext cx="7080037" cy="608440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2739089" y="9985667"/>
            <a:ext cx="12449971" cy="573614"/>
            <a:chOff x="0" y="0"/>
            <a:chExt cx="1516054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57910" y="9875554"/>
            <a:ext cx="11244755" cy="772143"/>
            <a:chOff x="0" y="0"/>
            <a:chExt cx="10172291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29030" y="-411493"/>
            <a:ext cx="11244755" cy="772143"/>
            <a:chOff x="0" y="0"/>
            <a:chExt cx="10172291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937584" y="751174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5"/>
                </a:lnTo>
                <a:lnTo>
                  <a:pt x="0" y="1365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95199" y="3793380"/>
            <a:ext cx="745261" cy="745261"/>
            <a:chOff x="0" y="0"/>
            <a:chExt cx="196283" cy="1962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95199" y="5093783"/>
            <a:ext cx="745261" cy="745261"/>
            <a:chOff x="0" y="0"/>
            <a:chExt cx="196283" cy="19628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95199" y="6182272"/>
            <a:ext cx="745261" cy="745261"/>
            <a:chOff x="0" y="0"/>
            <a:chExt cx="196283" cy="19628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922630" y="6276154"/>
            <a:ext cx="690400" cy="557498"/>
          </a:xfrm>
          <a:custGeom>
            <a:avLst/>
            <a:gdLst/>
            <a:ahLst/>
            <a:cxnLst/>
            <a:rect l="l" t="t" r="r" b="b"/>
            <a:pathLst>
              <a:path w="690400" h="557498">
                <a:moveTo>
                  <a:pt x="0" y="0"/>
                </a:moveTo>
                <a:lnTo>
                  <a:pt x="690399" y="0"/>
                </a:lnTo>
                <a:lnTo>
                  <a:pt x="690399" y="557498"/>
                </a:lnTo>
                <a:lnTo>
                  <a:pt x="0" y="557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78024" y="5173374"/>
            <a:ext cx="598662" cy="538048"/>
          </a:xfrm>
          <a:custGeom>
            <a:avLst/>
            <a:gdLst/>
            <a:ahLst/>
            <a:cxnLst/>
            <a:rect l="l" t="t" r="r" b="b"/>
            <a:pathLst>
              <a:path w="598662" h="538048">
                <a:moveTo>
                  <a:pt x="0" y="0"/>
                </a:moveTo>
                <a:lnTo>
                  <a:pt x="598662" y="0"/>
                </a:lnTo>
                <a:lnTo>
                  <a:pt x="598662" y="538048"/>
                </a:lnTo>
                <a:lnTo>
                  <a:pt x="0" y="538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895199" y="7877898"/>
            <a:ext cx="745261" cy="745261"/>
            <a:chOff x="0" y="0"/>
            <a:chExt cx="196283" cy="19628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895199" y="3927435"/>
            <a:ext cx="656839" cy="449934"/>
          </a:xfrm>
          <a:custGeom>
            <a:avLst/>
            <a:gdLst/>
            <a:ahLst/>
            <a:cxnLst/>
            <a:rect l="l" t="t" r="r" b="b"/>
            <a:pathLst>
              <a:path w="656839" h="449934">
                <a:moveTo>
                  <a:pt x="0" y="0"/>
                </a:moveTo>
                <a:lnTo>
                  <a:pt x="656838" y="0"/>
                </a:lnTo>
                <a:lnTo>
                  <a:pt x="656838" y="449935"/>
                </a:lnTo>
                <a:lnTo>
                  <a:pt x="0" y="449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01009" y="7955292"/>
            <a:ext cx="533642" cy="590475"/>
          </a:xfrm>
          <a:custGeom>
            <a:avLst/>
            <a:gdLst/>
            <a:ahLst/>
            <a:cxnLst/>
            <a:rect l="l" t="t" r="r" b="b"/>
            <a:pathLst>
              <a:path w="533642" h="590475">
                <a:moveTo>
                  <a:pt x="0" y="0"/>
                </a:moveTo>
                <a:lnTo>
                  <a:pt x="533642" y="0"/>
                </a:lnTo>
                <a:lnTo>
                  <a:pt x="533642" y="590474"/>
                </a:lnTo>
                <a:lnTo>
                  <a:pt x="0" y="59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028700" y="1052089"/>
            <a:ext cx="8446876" cy="74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Popularność zawodu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09241" y="2480598"/>
            <a:ext cx="9482208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1"/>
              </a:lnSpc>
            </a:pPr>
            <a:r>
              <a:rPr lang="en-US" sz="2799" b="1" spc="27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Wartości, oczekiwania, tradycje zawodowe - determinują kierunek rozwoju kariery zawodowej.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946369" y="3699798"/>
            <a:ext cx="7047964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Atrakcyjność zawodu, jego popularność ma duże znaczenie w procesie budowania ścieżki zawodowej. </a:t>
            </a:r>
          </a:p>
          <a:p>
            <a:pPr algn="l">
              <a:lnSpc>
                <a:spcPts val="3100"/>
              </a:lnSpc>
            </a:pPr>
            <a:endParaRPr lang="en-US" sz="2000" spc="20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946369" y="5000201"/>
            <a:ext cx="7047964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Popularne zawody dają potencjalnie większe i szybsze możliwości znalezienia atrakcyjnego zatrudnienia.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946369" y="6088690"/>
            <a:ext cx="7047964" cy="154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W branżach dynamicznie rozwijających się istnieje możliwość rozwoju, na pracownika czekają różnego rodzaju atrakcyjne programy, kursy i szkolenia oraz możliwość awansu.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946369" y="7784316"/>
            <a:ext cx="7047964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Konkurencyjne wynagrodzenie połączone z pakietem dodatkowych świadczeń.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922630" y="8842235"/>
            <a:ext cx="8099133" cy="762643"/>
            <a:chOff x="0" y="0"/>
            <a:chExt cx="10798844" cy="1016858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115231" y="102200"/>
              <a:ext cx="763219" cy="820666"/>
            </a:xfrm>
            <a:custGeom>
              <a:avLst/>
              <a:gdLst/>
              <a:ahLst/>
              <a:cxnLst/>
              <a:rect l="l" t="t" r="r" b="b"/>
              <a:pathLst>
                <a:path w="763219" h="820666">
                  <a:moveTo>
                    <a:pt x="0" y="0"/>
                  </a:moveTo>
                  <a:lnTo>
                    <a:pt x="763220" y="0"/>
                  </a:lnTo>
                  <a:lnTo>
                    <a:pt x="763220" y="820666"/>
                  </a:lnTo>
                  <a:lnTo>
                    <a:pt x="0" y="82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TextBox 51"/>
            <p:cNvSpPr txBox="1"/>
            <p:nvPr/>
          </p:nvSpPr>
          <p:spPr>
            <a:xfrm>
              <a:off x="1401560" y="-76200"/>
              <a:ext cx="9397285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Gwarancja zatrudnienia – stabilizacja zawodowa 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49531" y="-2012719"/>
            <a:ext cx="4740572" cy="5023122"/>
          </a:xfrm>
          <a:custGeom>
            <a:avLst/>
            <a:gdLst/>
            <a:ahLst/>
            <a:cxnLst/>
            <a:rect l="l" t="t" r="r" b="b"/>
            <a:pathLst>
              <a:path w="4740572" h="5023122">
                <a:moveTo>
                  <a:pt x="0" y="0"/>
                </a:moveTo>
                <a:lnTo>
                  <a:pt x="4740572" y="0"/>
                </a:lnTo>
                <a:lnTo>
                  <a:pt x="4740572" y="5023123"/>
                </a:lnTo>
                <a:lnTo>
                  <a:pt x="0" y="5023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66690" y="5452439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5012" y="2701748"/>
            <a:ext cx="5574628" cy="2699257"/>
            <a:chOff x="0" y="0"/>
            <a:chExt cx="7432838" cy="3599009"/>
          </a:xfrm>
        </p:grpSpPr>
        <p:sp>
          <p:nvSpPr>
            <p:cNvPr id="12" name="AutoShape 12"/>
            <p:cNvSpPr/>
            <p:nvPr/>
          </p:nvSpPr>
          <p:spPr>
            <a:xfrm>
              <a:off x="0" y="663616"/>
              <a:ext cx="3213877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3" name="Group 13"/>
            <p:cNvGrpSpPr/>
            <p:nvPr/>
          </p:nvGrpSpPr>
          <p:grpSpPr>
            <a:xfrm>
              <a:off x="0" y="0"/>
              <a:ext cx="1376996" cy="562879"/>
              <a:chOff x="0" y="0"/>
              <a:chExt cx="271999" cy="1111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71999" cy="111186"/>
              </a:xfrm>
              <a:custGeom>
                <a:avLst/>
                <a:gdLst/>
                <a:ahLst/>
                <a:cxnLst/>
                <a:rect l="l" t="t" r="r" b="b"/>
                <a:pathLst>
                  <a:path w="271999" h="111186">
                    <a:moveTo>
                      <a:pt x="55593" y="0"/>
                    </a:moveTo>
                    <a:lnTo>
                      <a:pt x="216406" y="0"/>
                    </a:lnTo>
                    <a:cubicBezTo>
                      <a:pt x="231150" y="0"/>
                      <a:pt x="245291" y="5857"/>
                      <a:pt x="255716" y="16283"/>
                    </a:cubicBezTo>
                    <a:cubicBezTo>
                      <a:pt x="266142" y="26709"/>
                      <a:pt x="271999" y="40849"/>
                      <a:pt x="271999" y="55593"/>
                    </a:cubicBezTo>
                    <a:lnTo>
                      <a:pt x="271999" y="55593"/>
                    </a:lnTo>
                    <a:cubicBezTo>
                      <a:pt x="271999" y="86296"/>
                      <a:pt x="247109" y="111186"/>
                      <a:pt x="216406" y="111186"/>
                    </a:cubicBezTo>
                    <a:lnTo>
                      <a:pt x="55593" y="111186"/>
                    </a:lnTo>
                    <a:cubicBezTo>
                      <a:pt x="40849" y="111186"/>
                      <a:pt x="26709" y="105329"/>
                      <a:pt x="16283" y="94903"/>
                    </a:cubicBezTo>
                    <a:cubicBezTo>
                      <a:pt x="5857" y="84477"/>
                      <a:pt x="0" y="70337"/>
                      <a:pt x="0" y="55593"/>
                    </a:cubicBezTo>
                    <a:lnTo>
                      <a:pt x="0" y="55593"/>
                    </a:lnTo>
                    <a:cubicBezTo>
                      <a:pt x="0" y="40849"/>
                      <a:pt x="5857" y="26709"/>
                      <a:pt x="16283" y="16283"/>
                    </a:cubicBezTo>
                    <a:cubicBezTo>
                      <a:pt x="26709" y="5857"/>
                      <a:pt x="40849" y="0"/>
                      <a:pt x="55593" y="0"/>
                    </a:cubicBezTo>
                    <a:close/>
                  </a:path>
                </a:pathLst>
              </a:custGeom>
              <a:solidFill>
                <a:srgbClr val="176D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271999" cy="177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550046" y="16567"/>
              <a:ext cx="3937285" cy="546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5"/>
                </a:lnSpc>
              </a:pPr>
              <a:r>
                <a:rPr lang="en-US" sz="2300" spc="23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Klasy I-IV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5400" y="771566"/>
              <a:ext cx="7407438" cy="2827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0"/>
                </a:lnSpc>
              </a:pPr>
              <a:r>
                <a:rPr lang="en-US" sz="2000" b="1" spc="2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Preorientacja zawodowa dzieci</a:t>
              </a:r>
            </a:p>
            <a:p>
              <a:pPr algn="l">
                <a:lnSpc>
                  <a:spcPts val="2960"/>
                </a:lnSpc>
              </a:pPr>
              <a:r>
                <a:rPr lang="en-US" sz="2000" b="1" spc="2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w przedszkolu oraz w klasach I-IV.</a:t>
              </a:r>
            </a:p>
            <a:p>
              <a:pPr algn="l">
                <a:lnSpc>
                  <a:spcPts val="1210"/>
                </a:lnSpc>
              </a:pPr>
              <a:endParaRPr lang="en-US" sz="2000" b="1" spc="2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l">
                <a:lnSpc>
                  <a:spcPts val="2419"/>
                </a:lnSpc>
              </a:pPr>
              <a:r>
                <a:rPr lang="en-US" sz="1999" spc="1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Obejmuje poznanie pracy w wybranych zawodach, szczególnie tych z najbliższego otoczenia dziecka, zawodami ich rodziców i najbliższej rodziny.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6049" y="-49489"/>
              <a:ext cx="1110298" cy="57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Etap 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76005" y="3630146"/>
            <a:ext cx="5440073" cy="2930974"/>
            <a:chOff x="0" y="0"/>
            <a:chExt cx="7253430" cy="3907965"/>
          </a:xfrm>
        </p:grpSpPr>
        <p:sp>
          <p:nvSpPr>
            <p:cNvPr id="20" name="AutoShape 20"/>
            <p:cNvSpPr/>
            <p:nvPr/>
          </p:nvSpPr>
          <p:spPr>
            <a:xfrm>
              <a:off x="0" y="685552"/>
              <a:ext cx="3445532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1348367" cy="562879"/>
              <a:chOff x="0" y="0"/>
              <a:chExt cx="266344" cy="11118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66344" cy="111186"/>
              </a:xfrm>
              <a:custGeom>
                <a:avLst/>
                <a:gdLst/>
                <a:ahLst/>
                <a:cxnLst/>
                <a:rect l="l" t="t" r="r" b="b"/>
                <a:pathLst>
                  <a:path w="266344" h="111186">
                    <a:moveTo>
                      <a:pt x="55593" y="0"/>
                    </a:moveTo>
                    <a:lnTo>
                      <a:pt x="210751" y="0"/>
                    </a:lnTo>
                    <a:cubicBezTo>
                      <a:pt x="225495" y="0"/>
                      <a:pt x="239636" y="5857"/>
                      <a:pt x="250061" y="16283"/>
                    </a:cubicBezTo>
                    <a:cubicBezTo>
                      <a:pt x="260487" y="26709"/>
                      <a:pt x="266344" y="40849"/>
                      <a:pt x="266344" y="55593"/>
                    </a:cubicBezTo>
                    <a:lnTo>
                      <a:pt x="266344" y="55593"/>
                    </a:lnTo>
                    <a:cubicBezTo>
                      <a:pt x="266344" y="86296"/>
                      <a:pt x="241454" y="111186"/>
                      <a:pt x="210751" y="111186"/>
                    </a:cubicBezTo>
                    <a:lnTo>
                      <a:pt x="55593" y="111186"/>
                    </a:lnTo>
                    <a:cubicBezTo>
                      <a:pt x="40849" y="111186"/>
                      <a:pt x="26709" y="105329"/>
                      <a:pt x="16283" y="94903"/>
                    </a:cubicBezTo>
                    <a:cubicBezTo>
                      <a:pt x="5857" y="84477"/>
                      <a:pt x="0" y="70337"/>
                      <a:pt x="0" y="55593"/>
                    </a:cubicBezTo>
                    <a:lnTo>
                      <a:pt x="0" y="55593"/>
                    </a:lnTo>
                    <a:cubicBezTo>
                      <a:pt x="0" y="40849"/>
                      <a:pt x="5857" y="26709"/>
                      <a:pt x="16283" y="16283"/>
                    </a:cubicBezTo>
                    <a:cubicBezTo>
                      <a:pt x="26709" y="5857"/>
                      <a:pt x="40849" y="0"/>
                      <a:pt x="55593" y="0"/>
                    </a:cubicBezTo>
                    <a:close/>
                  </a:path>
                </a:pathLst>
              </a:custGeom>
              <a:solidFill>
                <a:srgbClr val="176D7E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266344" cy="177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853827"/>
              <a:ext cx="7253430" cy="3054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19"/>
                </a:lnSpc>
              </a:pPr>
              <a:r>
                <a:rPr lang="en-US" sz="1999" b="1" spc="1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Orientacja zawodowa w klasach V-VI.</a:t>
              </a:r>
            </a:p>
            <a:p>
              <a:pPr algn="l">
                <a:lnSpc>
                  <a:spcPts val="1210"/>
                </a:lnSpc>
              </a:pPr>
              <a:endParaRPr lang="en-US" sz="1999" b="1" spc="1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l">
                <a:lnSpc>
                  <a:spcPts val="2419"/>
                </a:lnSpc>
              </a:pPr>
              <a:r>
                <a:rPr lang="en-US" sz="1999" spc="1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Polega na wstępnej analizie znaczenia pracy w życiu osobistym człowieka. Podczas lekcji dzieci wstępnie poznają i oceniają różne cechy, własne możliwości i preferencje, potrzebne do wyboru kolejnego etapu kształcenia.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517820" y="16567"/>
              <a:ext cx="3855426" cy="546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5"/>
                </a:lnSpc>
              </a:pPr>
              <a:r>
                <a:rPr lang="en-US" sz="2300" spc="23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Klasy V-VI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3013" y="-70061"/>
              <a:ext cx="1087213" cy="1183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Etap 2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396466" y="2286631"/>
            <a:ext cx="5555578" cy="3388174"/>
            <a:chOff x="0" y="0"/>
            <a:chExt cx="7407438" cy="4517565"/>
          </a:xfrm>
        </p:grpSpPr>
        <p:sp>
          <p:nvSpPr>
            <p:cNvPr id="28" name="AutoShape 28"/>
            <p:cNvSpPr/>
            <p:nvPr/>
          </p:nvSpPr>
          <p:spPr>
            <a:xfrm flipV="1">
              <a:off x="0" y="685552"/>
              <a:ext cx="396507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9" name="Group 29"/>
            <p:cNvGrpSpPr/>
            <p:nvPr/>
          </p:nvGrpSpPr>
          <p:grpSpPr>
            <a:xfrm>
              <a:off x="0" y="0"/>
              <a:ext cx="1376996" cy="562879"/>
              <a:chOff x="0" y="0"/>
              <a:chExt cx="271999" cy="11118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71999" cy="111186"/>
              </a:xfrm>
              <a:custGeom>
                <a:avLst/>
                <a:gdLst/>
                <a:ahLst/>
                <a:cxnLst/>
                <a:rect l="l" t="t" r="r" b="b"/>
                <a:pathLst>
                  <a:path w="271999" h="111186">
                    <a:moveTo>
                      <a:pt x="55593" y="0"/>
                    </a:moveTo>
                    <a:lnTo>
                      <a:pt x="216406" y="0"/>
                    </a:lnTo>
                    <a:cubicBezTo>
                      <a:pt x="231150" y="0"/>
                      <a:pt x="245291" y="5857"/>
                      <a:pt x="255716" y="16283"/>
                    </a:cubicBezTo>
                    <a:cubicBezTo>
                      <a:pt x="266142" y="26709"/>
                      <a:pt x="271999" y="40849"/>
                      <a:pt x="271999" y="55593"/>
                    </a:cubicBezTo>
                    <a:lnTo>
                      <a:pt x="271999" y="55593"/>
                    </a:lnTo>
                    <a:cubicBezTo>
                      <a:pt x="271999" y="86296"/>
                      <a:pt x="247109" y="111186"/>
                      <a:pt x="216406" y="111186"/>
                    </a:cubicBezTo>
                    <a:lnTo>
                      <a:pt x="55593" y="111186"/>
                    </a:lnTo>
                    <a:cubicBezTo>
                      <a:pt x="40849" y="111186"/>
                      <a:pt x="26709" y="105329"/>
                      <a:pt x="16283" y="94903"/>
                    </a:cubicBezTo>
                    <a:cubicBezTo>
                      <a:pt x="5857" y="84477"/>
                      <a:pt x="0" y="70337"/>
                      <a:pt x="0" y="55593"/>
                    </a:cubicBezTo>
                    <a:lnTo>
                      <a:pt x="0" y="55593"/>
                    </a:lnTo>
                    <a:cubicBezTo>
                      <a:pt x="0" y="40849"/>
                      <a:pt x="5857" y="26709"/>
                      <a:pt x="16283" y="16283"/>
                    </a:cubicBezTo>
                    <a:cubicBezTo>
                      <a:pt x="26709" y="5857"/>
                      <a:pt x="40849" y="0"/>
                      <a:pt x="55593" y="0"/>
                    </a:cubicBezTo>
                    <a:close/>
                  </a:path>
                </a:pathLst>
              </a:custGeom>
              <a:solidFill>
                <a:srgbClr val="176D7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271999" cy="177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853827"/>
              <a:ext cx="7407438" cy="3663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20"/>
                </a:lnSpc>
              </a:pPr>
              <a:r>
                <a:rPr lang="en-US" sz="2000" b="1" spc="2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Orientacja zawodowa dzieci w klasach</a:t>
              </a:r>
            </a:p>
            <a:p>
              <a:pPr algn="l">
                <a:lnSpc>
                  <a:spcPts val="2420"/>
                </a:lnSpc>
              </a:pPr>
              <a:r>
                <a:rPr lang="en-US" sz="2000" b="1" spc="2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VII-VIII</a:t>
              </a:r>
            </a:p>
            <a:p>
              <a:pPr algn="l">
                <a:lnSpc>
                  <a:spcPts val="2420"/>
                </a:lnSpc>
              </a:pPr>
              <a:r>
                <a:rPr lang="en-US" sz="2000" spc="2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Obejmuje opisy zawodów, klasyfikacje zawodów, zagadnienia dot. rynku pracy, działalności wolontariackiej. Młodzież uczy się podejmowania decyzji edukacyjnych i zawodowych, poznaje siebie, własne uzdolnienia i zainteresowania prowadzące do świadomego wyboru szkoły i zawodu.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550046" y="16567"/>
              <a:ext cx="3937285" cy="546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5"/>
                </a:lnSpc>
              </a:pPr>
              <a:r>
                <a:rPr lang="en-US" sz="2300" spc="23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Klasy VII-VIII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46049" y="-70061"/>
              <a:ext cx="1110298" cy="57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Etap 3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79420" y="6755447"/>
            <a:ext cx="8419628" cy="2616826"/>
            <a:chOff x="0" y="0"/>
            <a:chExt cx="11226171" cy="3489101"/>
          </a:xfrm>
        </p:grpSpPr>
        <p:sp>
          <p:nvSpPr>
            <p:cNvPr id="36" name="AutoShape 36"/>
            <p:cNvSpPr/>
            <p:nvPr/>
          </p:nvSpPr>
          <p:spPr>
            <a:xfrm>
              <a:off x="229708" y="713239"/>
              <a:ext cx="917031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7" name="Group 37"/>
            <p:cNvGrpSpPr/>
            <p:nvPr/>
          </p:nvGrpSpPr>
          <p:grpSpPr>
            <a:xfrm>
              <a:off x="229708" y="0"/>
              <a:ext cx="2521210" cy="562879"/>
              <a:chOff x="0" y="0"/>
              <a:chExt cx="498017" cy="11118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8017" cy="111186"/>
              </a:xfrm>
              <a:custGeom>
                <a:avLst/>
                <a:gdLst/>
                <a:ahLst/>
                <a:cxnLst/>
                <a:rect l="l" t="t" r="r" b="b"/>
                <a:pathLst>
                  <a:path w="498017" h="111186">
                    <a:moveTo>
                      <a:pt x="55593" y="0"/>
                    </a:moveTo>
                    <a:lnTo>
                      <a:pt x="442424" y="0"/>
                    </a:lnTo>
                    <a:cubicBezTo>
                      <a:pt x="457168" y="0"/>
                      <a:pt x="471308" y="5857"/>
                      <a:pt x="481734" y="16283"/>
                    </a:cubicBezTo>
                    <a:cubicBezTo>
                      <a:pt x="492160" y="26709"/>
                      <a:pt x="498017" y="40849"/>
                      <a:pt x="498017" y="55593"/>
                    </a:cubicBezTo>
                    <a:lnTo>
                      <a:pt x="498017" y="55593"/>
                    </a:lnTo>
                    <a:cubicBezTo>
                      <a:pt x="498017" y="86296"/>
                      <a:pt x="473127" y="111186"/>
                      <a:pt x="442424" y="111186"/>
                    </a:cubicBezTo>
                    <a:lnTo>
                      <a:pt x="55593" y="111186"/>
                    </a:lnTo>
                    <a:cubicBezTo>
                      <a:pt x="40849" y="111186"/>
                      <a:pt x="26709" y="105329"/>
                      <a:pt x="16283" y="94903"/>
                    </a:cubicBezTo>
                    <a:cubicBezTo>
                      <a:pt x="5857" y="84477"/>
                      <a:pt x="0" y="70337"/>
                      <a:pt x="0" y="55593"/>
                    </a:cubicBezTo>
                    <a:lnTo>
                      <a:pt x="0" y="55593"/>
                    </a:lnTo>
                    <a:cubicBezTo>
                      <a:pt x="0" y="40849"/>
                      <a:pt x="5857" y="26709"/>
                      <a:pt x="16283" y="16283"/>
                    </a:cubicBezTo>
                    <a:cubicBezTo>
                      <a:pt x="26709" y="5857"/>
                      <a:pt x="40849" y="0"/>
                      <a:pt x="55593" y="0"/>
                    </a:cubicBezTo>
                    <a:close/>
                  </a:path>
                </a:pathLst>
              </a:custGeom>
              <a:solidFill>
                <a:srgbClr val="176D7E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498017" cy="177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276214" y="830714"/>
              <a:ext cx="10949957" cy="2658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80"/>
                </a:lnSpc>
              </a:pPr>
              <a:r>
                <a:rPr lang="en-US" sz="2000" b="1" spc="2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Doradztwo zawodowe w szkole ponadpodstawowej.</a:t>
              </a:r>
            </a:p>
            <a:p>
              <a:pPr algn="l">
                <a:lnSpc>
                  <a:spcPts val="720"/>
                </a:lnSpc>
              </a:pPr>
              <a:endParaRPr lang="en-US" sz="2000" b="1" spc="2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l">
                <a:lnSpc>
                  <a:spcPts val="2420"/>
                </a:lnSpc>
              </a:pPr>
              <a:r>
                <a:rPr lang="en-US" sz="2000" spc="2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Kształtowanie umiejętności poruszania się po rynku pracy,  prezentowania swoich kwalifikacji i możliwości, stałej gotowości do podnoszenia swojej wiedzy i doskonalenia umiejętności. Szkoła przygotowuje do świadomego, trafnego wyboru kierunku studiów wyższych oraz do aktywnego wejścia na rynek pracy.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62189"/>
              <a:ext cx="2032898" cy="573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Etap 4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668004" y="2091662"/>
            <a:ext cx="6248074" cy="459548"/>
            <a:chOff x="0" y="0"/>
            <a:chExt cx="7505177" cy="55200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7505177" cy="552008"/>
            </a:xfrm>
            <a:custGeom>
              <a:avLst/>
              <a:gdLst/>
              <a:ahLst/>
              <a:cxnLst/>
              <a:rect l="l" t="t" r="r" b="b"/>
              <a:pathLst>
                <a:path w="7505177" h="552008">
                  <a:moveTo>
                    <a:pt x="7505177" y="276004"/>
                  </a:moveTo>
                  <a:lnTo>
                    <a:pt x="7301977" y="552008"/>
                  </a:lnTo>
                  <a:lnTo>
                    <a:pt x="203200" y="552008"/>
                  </a:lnTo>
                  <a:lnTo>
                    <a:pt x="0" y="276004"/>
                  </a:lnTo>
                  <a:lnTo>
                    <a:pt x="203200" y="0"/>
                  </a:lnTo>
                  <a:lnTo>
                    <a:pt x="7301977" y="0"/>
                  </a:lnTo>
                  <a:lnTo>
                    <a:pt x="7505177" y="276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-66675"/>
              <a:ext cx="7276577" cy="618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579420" y="5983700"/>
            <a:ext cx="10574400" cy="459548"/>
            <a:chOff x="0" y="0"/>
            <a:chExt cx="12701953" cy="55200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2701953" cy="552008"/>
            </a:xfrm>
            <a:custGeom>
              <a:avLst/>
              <a:gdLst/>
              <a:ahLst/>
              <a:cxnLst/>
              <a:rect l="l" t="t" r="r" b="b"/>
              <a:pathLst>
                <a:path w="12701953" h="552008">
                  <a:moveTo>
                    <a:pt x="12701953" y="276004"/>
                  </a:moveTo>
                  <a:lnTo>
                    <a:pt x="12498753" y="552008"/>
                  </a:lnTo>
                  <a:lnTo>
                    <a:pt x="203200" y="552008"/>
                  </a:lnTo>
                  <a:lnTo>
                    <a:pt x="0" y="276004"/>
                  </a:lnTo>
                  <a:lnTo>
                    <a:pt x="203200" y="0"/>
                  </a:lnTo>
                  <a:lnTo>
                    <a:pt x="12498753" y="0"/>
                  </a:lnTo>
                  <a:lnTo>
                    <a:pt x="12701953" y="276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114300" y="-66675"/>
              <a:ext cx="12473353" cy="618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600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 rot="5400000">
            <a:off x="7784180" y="2298736"/>
            <a:ext cx="1853073" cy="809746"/>
          </a:xfrm>
          <a:custGeom>
            <a:avLst/>
            <a:gdLst/>
            <a:ahLst/>
            <a:cxnLst/>
            <a:rect l="l" t="t" r="r" b="b"/>
            <a:pathLst>
              <a:path w="1853073" h="809746">
                <a:moveTo>
                  <a:pt x="0" y="0"/>
                </a:moveTo>
                <a:lnTo>
                  <a:pt x="1853073" y="0"/>
                </a:lnTo>
                <a:lnTo>
                  <a:pt x="1853073" y="809746"/>
                </a:lnTo>
                <a:lnTo>
                  <a:pt x="0" y="80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49"/>
          <p:cNvGrpSpPr/>
          <p:nvPr/>
        </p:nvGrpSpPr>
        <p:grpSpPr>
          <a:xfrm>
            <a:off x="3492326" y="689115"/>
            <a:ext cx="15309575" cy="915891"/>
            <a:chOff x="0" y="0"/>
            <a:chExt cx="7797916" cy="46650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7797915" cy="466508"/>
            </a:xfrm>
            <a:custGeom>
              <a:avLst/>
              <a:gdLst/>
              <a:ahLst/>
              <a:cxnLst/>
              <a:rect l="l" t="t" r="r" b="b"/>
              <a:pathLst>
                <a:path w="7797915" h="466508">
                  <a:moveTo>
                    <a:pt x="7797915" y="233254"/>
                  </a:moveTo>
                  <a:lnTo>
                    <a:pt x="7594715" y="466508"/>
                  </a:lnTo>
                  <a:lnTo>
                    <a:pt x="203200" y="466508"/>
                  </a:lnTo>
                  <a:lnTo>
                    <a:pt x="0" y="233254"/>
                  </a:lnTo>
                  <a:lnTo>
                    <a:pt x="203200" y="0"/>
                  </a:lnTo>
                  <a:lnTo>
                    <a:pt x="7594715" y="0"/>
                  </a:lnTo>
                  <a:lnTo>
                    <a:pt x="7797915" y="2332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114300" y="-66675"/>
              <a:ext cx="7569316" cy="533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3492326" y="498842"/>
            <a:ext cx="15309575" cy="1013831"/>
            <a:chOff x="0" y="0"/>
            <a:chExt cx="7797916" cy="51639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7797915" cy="516394"/>
            </a:xfrm>
            <a:custGeom>
              <a:avLst/>
              <a:gdLst/>
              <a:ahLst/>
              <a:cxnLst/>
              <a:rect l="l" t="t" r="r" b="b"/>
              <a:pathLst>
                <a:path w="7797915" h="516394">
                  <a:moveTo>
                    <a:pt x="7797915" y="258197"/>
                  </a:moveTo>
                  <a:lnTo>
                    <a:pt x="7594715" y="516394"/>
                  </a:lnTo>
                  <a:lnTo>
                    <a:pt x="203200" y="516394"/>
                  </a:lnTo>
                  <a:lnTo>
                    <a:pt x="0" y="258197"/>
                  </a:lnTo>
                  <a:lnTo>
                    <a:pt x="203200" y="0"/>
                  </a:lnTo>
                  <a:lnTo>
                    <a:pt x="7594715" y="0"/>
                  </a:lnTo>
                  <a:lnTo>
                    <a:pt x="7797915" y="258197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114300" y="-66675"/>
              <a:ext cx="7569316" cy="58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2610442" y="755790"/>
            <a:ext cx="16888489" cy="57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</a:pPr>
            <a:r>
              <a:rPr lang="en-US" sz="4200" spc="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Doradztwo Zawodowe - SZKOŁA PODSTAWOWA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07264" y="6032807"/>
            <a:ext cx="10318712" cy="63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  <a:spcBef>
                <a:spcPct val="0"/>
              </a:spcBef>
            </a:pPr>
            <a:r>
              <a:rPr lang="en-US" sz="3499">
                <a:solidFill>
                  <a:srgbClr val="FF3131"/>
                </a:solidFill>
                <a:latin typeface="Cambria"/>
                <a:ea typeface="Cambria"/>
                <a:cs typeface="Cambria"/>
                <a:sym typeface="Cambria"/>
              </a:rPr>
              <a:t>Szkoła Średnia</a:t>
            </a:r>
          </a:p>
        </p:txBody>
      </p:sp>
      <p:sp>
        <p:nvSpPr>
          <p:cNvPr id="57" name="Freeform 57"/>
          <p:cNvSpPr/>
          <p:nvPr/>
        </p:nvSpPr>
        <p:spPr>
          <a:xfrm rot="8991132">
            <a:off x="4822850" y="1888976"/>
            <a:ext cx="1586373" cy="693205"/>
          </a:xfrm>
          <a:custGeom>
            <a:avLst/>
            <a:gdLst/>
            <a:ahLst/>
            <a:cxnLst/>
            <a:rect l="l" t="t" r="r" b="b"/>
            <a:pathLst>
              <a:path w="1586373" h="693205">
                <a:moveTo>
                  <a:pt x="0" y="0"/>
                </a:moveTo>
                <a:lnTo>
                  <a:pt x="1586372" y="0"/>
                </a:lnTo>
                <a:lnTo>
                  <a:pt x="1586372" y="693205"/>
                </a:lnTo>
                <a:lnTo>
                  <a:pt x="0" y="6932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 rot="-8978314" flipH="1">
            <a:off x="10743685" y="1888976"/>
            <a:ext cx="1586373" cy="693205"/>
          </a:xfrm>
          <a:custGeom>
            <a:avLst/>
            <a:gdLst/>
            <a:ahLst/>
            <a:cxnLst/>
            <a:rect l="l" t="t" r="r" b="b"/>
            <a:pathLst>
              <a:path w="1586373" h="693205">
                <a:moveTo>
                  <a:pt x="1586372" y="0"/>
                </a:moveTo>
                <a:lnTo>
                  <a:pt x="0" y="0"/>
                </a:lnTo>
                <a:lnTo>
                  <a:pt x="0" y="693205"/>
                </a:lnTo>
                <a:lnTo>
                  <a:pt x="1586372" y="693205"/>
                </a:lnTo>
                <a:lnTo>
                  <a:pt x="158637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2449735" y="4701461"/>
            <a:ext cx="6600498" cy="6993905"/>
          </a:xfrm>
          <a:custGeom>
            <a:avLst/>
            <a:gdLst/>
            <a:ahLst/>
            <a:cxnLst/>
            <a:rect l="l" t="t" r="r" b="b"/>
            <a:pathLst>
              <a:path w="6600498" h="6993905">
                <a:moveTo>
                  <a:pt x="0" y="0"/>
                </a:moveTo>
                <a:lnTo>
                  <a:pt x="6600498" y="0"/>
                </a:lnTo>
                <a:lnTo>
                  <a:pt x="6600498" y="6993905"/>
                </a:lnTo>
                <a:lnTo>
                  <a:pt x="0" y="6993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3840033" y="9341458"/>
            <a:ext cx="1655870" cy="1533750"/>
          </a:xfrm>
          <a:custGeom>
            <a:avLst/>
            <a:gdLst/>
            <a:ahLst/>
            <a:cxnLst/>
            <a:rect l="l" t="t" r="r" b="b"/>
            <a:pathLst>
              <a:path w="1655870" h="1533750">
                <a:moveTo>
                  <a:pt x="0" y="0"/>
                </a:moveTo>
                <a:lnTo>
                  <a:pt x="1655870" y="0"/>
                </a:lnTo>
                <a:lnTo>
                  <a:pt x="1655870" y="1533749"/>
                </a:lnTo>
                <a:lnTo>
                  <a:pt x="0" y="15337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62" name="Group 62"/>
          <p:cNvGrpSpPr/>
          <p:nvPr/>
        </p:nvGrpSpPr>
        <p:grpSpPr>
          <a:xfrm>
            <a:off x="12937570" y="5882830"/>
            <a:ext cx="5346008" cy="4594226"/>
            <a:chOff x="0" y="0"/>
            <a:chExt cx="812800" cy="6985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14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4" name="Freeform 64"/>
          <p:cNvSpPr/>
          <p:nvPr/>
        </p:nvSpPr>
        <p:spPr>
          <a:xfrm>
            <a:off x="17390454" y="873758"/>
            <a:ext cx="897546" cy="667550"/>
          </a:xfrm>
          <a:custGeom>
            <a:avLst/>
            <a:gdLst/>
            <a:ahLst/>
            <a:cxnLst/>
            <a:rect l="l" t="t" r="r" b="b"/>
            <a:pathLst>
              <a:path w="897546" h="667550">
                <a:moveTo>
                  <a:pt x="0" y="0"/>
                </a:moveTo>
                <a:lnTo>
                  <a:pt x="897546" y="0"/>
                </a:lnTo>
                <a:lnTo>
                  <a:pt x="897546" y="667551"/>
                </a:lnTo>
                <a:lnTo>
                  <a:pt x="0" y="6675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70286" y="-1145437"/>
            <a:ext cx="4740572" cy="5023122"/>
          </a:xfrm>
          <a:custGeom>
            <a:avLst/>
            <a:gdLst/>
            <a:ahLst/>
            <a:cxnLst/>
            <a:rect l="l" t="t" r="r" b="b"/>
            <a:pathLst>
              <a:path w="4740572" h="5023122">
                <a:moveTo>
                  <a:pt x="0" y="0"/>
                </a:moveTo>
                <a:lnTo>
                  <a:pt x="4740572" y="0"/>
                </a:lnTo>
                <a:lnTo>
                  <a:pt x="4740572" y="5023123"/>
                </a:lnTo>
                <a:lnTo>
                  <a:pt x="0" y="5023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84141" y="264356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004847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700000">
            <a:off x="4788451" y="3245107"/>
            <a:ext cx="4465346" cy="4465346"/>
          </a:xfrm>
          <a:custGeom>
            <a:avLst/>
            <a:gdLst/>
            <a:ahLst/>
            <a:cxnLst/>
            <a:rect l="l" t="t" r="r" b="b"/>
            <a:pathLst>
              <a:path w="4465346" h="4465346">
                <a:moveTo>
                  <a:pt x="0" y="0"/>
                </a:moveTo>
                <a:lnTo>
                  <a:pt x="4465347" y="0"/>
                </a:lnTo>
                <a:lnTo>
                  <a:pt x="4465347" y="4465347"/>
                </a:lnTo>
                <a:lnTo>
                  <a:pt x="0" y="4465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2700000">
            <a:off x="4928275" y="3377945"/>
            <a:ext cx="4199671" cy="419967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 rot="2700000">
              <a:off x="-168336" y="-168336"/>
              <a:ext cx="1149473" cy="1149473"/>
            </a:xfrm>
            <a:custGeom>
              <a:avLst/>
              <a:gdLst/>
              <a:ahLst/>
              <a:cxnLst/>
              <a:rect l="l" t="t" r="r" b="b"/>
              <a:pathLst>
                <a:path w="1149473" h="1149473">
                  <a:moveTo>
                    <a:pt x="0" y="574736"/>
                  </a:moveTo>
                  <a:lnTo>
                    <a:pt x="574736" y="0"/>
                  </a:lnTo>
                  <a:lnTo>
                    <a:pt x="1149472" y="574736"/>
                  </a:lnTo>
                  <a:lnTo>
                    <a:pt x="574736" y="1149472"/>
                  </a:lnTo>
                  <a:close/>
                </a:path>
              </a:pathLst>
            </a:custGeom>
            <a:blipFill>
              <a:blip r:embed="rId10"/>
              <a:stretch>
                <a:fillRect l="-34477" r="-1533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878860">
            <a:off x="3360661" y="4915305"/>
            <a:ext cx="369385" cy="1104140"/>
          </a:xfrm>
          <a:custGeom>
            <a:avLst/>
            <a:gdLst/>
            <a:ahLst/>
            <a:cxnLst/>
            <a:rect l="l" t="t" r="r" b="b"/>
            <a:pathLst>
              <a:path w="369385" h="1104140">
                <a:moveTo>
                  <a:pt x="0" y="0"/>
                </a:moveTo>
                <a:lnTo>
                  <a:pt x="369385" y="0"/>
                </a:lnTo>
                <a:lnTo>
                  <a:pt x="369385" y="1104139"/>
                </a:lnTo>
                <a:lnTo>
                  <a:pt x="0" y="11041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-2700000">
            <a:off x="7206630" y="6997754"/>
            <a:ext cx="4341868" cy="149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333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PORADNIA PEDAGOGICZNO -  PSYCHOLOGICZNA</a:t>
            </a:r>
          </a:p>
        </p:txBody>
      </p:sp>
      <p:sp>
        <p:nvSpPr>
          <p:cNvPr id="17" name="Freeform 17"/>
          <p:cNvSpPr/>
          <p:nvPr/>
        </p:nvSpPr>
        <p:spPr>
          <a:xfrm rot="-10176143">
            <a:off x="10302258" y="4932562"/>
            <a:ext cx="369385" cy="1104140"/>
          </a:xfrm>
          <a:custGeom>
            <a:avLst/>
            <a:gdLst/>
            <a:ahLst/>
            <a:cxnLst/>
            <a:rect l="l" t="t" r="r" b="b"/>
            <a:pathLst>
              <a:path w="369385" h="1104140">
                <a:moveTo>
                  <a:pt x="0" y="0"/>
                </a:moveTo>
                <a:lnTo>
                  <a:pt x="369385" y="0"/>
                </a:lnTo>
                <a:lnTo>
                  <a:pt x="369385" y="1104140"/>
                </a:lnTo>
                <a:lnTo>
                  <a:pt x="0" y="11041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4753122">
            <a:off x="6990390" y="8699154"/>
            <a:ext cx="369385" cy="1104140"/>
          </a:xfrm>
          <a:custGeom>
            <a:avLst/>
            <a:gdLst/>
            <a:ahLst/>
            <a:cxnLst/>
            <a:rect l="l" t="t" r="r" b="b"/>
            <a:pathLst>
              <a:path w="369385" h="1104140">
                <a:moveTo>
                  <a:pt x="0" y="0"/>
                </a:moveTo>
                <a:lnTo>
                  <a:pt x="369385" y="0"/>
                </a:lnTo>
                <a:lnTo>
                  <a:pt x="369385" y="1104139"/>
                </a:lnTo>
                <a:lnTo>
                  <a:pt x="0" y="11041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123817" flipH="1" flipV="1">
            <a:off x="7132872" y="1420110"/>
            <a:ext cx="369385" cy="1104140"/>
          </a:xfrm>
          <a:custGeom>
            <a:avLst/>
            <a:gdLst/>
            <a:ahLst/>
            <a:cxnLst/>
            <a:rect l="l" t="t" r="r" b="b"/>
            <a:pathLst>
              <a:path w="369385" h="1104140">
                <a:moveTo>
                  <a:pt x="369385" y="1104140"/>
                </a:moveTo>
                <a:lnTo>
                  <a:pt x="0" y="1104140"/>
                </a:lnTo>
                <a:lnTo>
                  <a:pt x="0" y="0"/>
                </a:lnTo>
                <a:lnTo>
                  <a:pt x="369385" y="0"/>
                </a:lnTo>
                <a:lnTo>
                  <a:pt x="369385" y="110414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2102818" y="436723"/>
            <a:ext cx="15309575" cy="829702"/>
            <a:chOff x="0" y="0"/>
            <a:chExt cx="7797916" cy="4226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797915" cy="422608"/>
            </a:xfrm>
            <a:custGeom>
              <a:avLst/>
              <a:gdLst/>
              <a:ahLst/>
              <a:cxnLst/>
              <a:rect l="l" t="t" r="r" b="b"/>
              <a:pathLst>
                <a:path w="7797915" h="422608">
                  <a:moveTo>
                    <a:pt x="7797915" y="211304"/>
                  </a:moveTo>
                  <a:lnTo>
                    <a:pt x="7594715" y="422608"/>
                  </a:lnTo>
                  <a:lnTo>
                    <a:pt x="203200" y="422608"/>
                  </a:lnTo>
                  <a:lnTo>
                    <a:pt x="0" y="211304"/>
                  </a:lnTo>
                  <a:lnTo>
                    <a:pt x="203200" y="0"/>
                  </a:lnTo>
                  <a:lnTo>
                    <a:pt x="7594715" y="0"/>
                  </a:lnTo>
                  <a:lnTo>
                    <a:pt x="7797915" y="2113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7569316" cy="489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2102818" y="264356"/>
            <a:ext cx="15309575" cy="918426"/>
            <a:chOff x="0" y="0"/>
            <a:chExt cx="7797916" cy="4677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797915" cy="467799"/>
            </a:xfrm>
            <a:custGeom>
              <a:avLst/>
              <a:gdLst/>
              <a:ahLst/>
              <a:cxnLst/>
              <a:rect l="l" t="t" r="r" b="b"/>
              <a:pathLst>
                <a:path w="7797915" h="467799">
                  <a:moveTo>
                    <a:pt x="7797915" y="233900"/>
                  </a:moveTo>
                  <a:lnTo>
                    <a:pt x="7594715" y="467799"/>
                  </a:lnTo>
                  <a:lnTo>
                    <a:pt x="203200" y="467799"/>
                  </a:lnTo>
                  <a:lnTo>
                    <a:pt x="0" y="233900"/>
                  </a:lnTo>
                  <a:lnTo>
                    <a:pt x="203200" y="0"/>
                  </a:lnTo>
                  <a:lnTo>
                    <a:pt x="7594715" y="0"/>
                  </a:lnTo>
                  <a:lnTo>
                    <a:pt x="7797915" y="23390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76200"/>
              <a:ext cx="7569316" cy="543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419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479154" y="8300309"/>
            <a:ext cx="1405215" cy="140521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 l="-20546" r="-20546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28" name="TextBox 28"/>
          <p:cNvSpPr txBox="1"/>
          <p:nvPr/>
        </p:nvSpPr>
        <p:spPr>
          <a:xfrm rot="2700000">
            <a:off x="8175405" y="3119281"/>
            <a:ext cx="2172397" cy="61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4"/>
              </a:lnSpc>
              <a:spcBef>
                <a:spcPct val="0"/>
              </a:spcBef>
            </a:pPr>
            <a:r>
              <a:rPr lang="en-US" sz="344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29" name="TextBox 29"/>
          <p:cNvSpPr txBox="1"/>
          <p:nvPr/>
        </p:nvSpPr>
        <p:spPr>
          <a:xfrm rot="-2700000">
            <a:off x="2797393" y="3088781"/>
            <a:ext cx="3950967" cy="61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4"/>
              </a:lnSpc>
              <a:spcBef>
                <a:spcPct val="0"/>
              </a:spcBef>
            </a:pPr>
            <a:r>
              <a:rPr lang="en-US" sz="344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URZĄD PRACY</a:t>
            </a:r>
          </a:p>
        </p:txBody>
      </p:sp>
      <p:sp>
        <p:nvSpPr>
          <p:cNvPr id="30" name="TextBox 30"/>
          <p:cNvSpPr txBox="1"/>
          <p:nvPr/>
        </p:nvSpPr>
        <p:spPr>
          <a:xfrm rot="2700000">
            <a:off x="3006506" y="7190852"/>
            <a:ext cx="3675793" cy="61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4"/>
              </a:lnSpc>
              <a:spcBef>
                <a:spcPct val="0"/>
              </a:spcBef>
            </a:pPr>
            <a:r>
              <a:rPr lang="en-US" sz="344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-5425906" y="535925"/>
            <a:ext cx="18343888" cy="43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28"/>
              </a:lnSpc>
            </a:pPr>
            <a:r>
              <a:rPr lang="en-US" sz="3200" spc="3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WSPARCIE  SZKOLNEGO  DORADZTWA  ZAWODOWEGO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9292472" y="1615772"/>
            <a:ext cx="1478424" cy="147842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0"/>
              <a:stretch>
                <a:fillRect l="-13492" r="-13492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2868638" y="7613152"/>
            <a:ext cx="1482837" cy="148283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1"/>
              <a:stretch>
                <a:fillRect l="-24906" r="-24906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3121237" y="1615772"/>
            <a:ext cx="1484822" cy="1484822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2"/>
              <a:stretch>
                <a:fillRect l="-25046" r="-25046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47" t="-5631" r="-5631" b="-484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87699" y="1583028"/>
            <a:ext cx="10222020" cy="1429036"/>
            <a:chOff x="0" y="0"/>
            <a:chExt cx="4996431" cy="698500"/>
          </a:xfrm>
        </p:grpSpPr>
        <p:sp>
          <p:nvSpPr>
            <p:cNvPr id="4" name="Freeform 4"/>
            <p:cNvSpPr/>
            <p:nvPr/>
          </p:nvSpPr>
          <p:spPr>
            <a:xfrm>
              <a:off x="436" y="0"/>
              <a:ext cx="4995558" cy="698500"/>
            </a:xfrm>
            <a:custGeom>
              <a:avLst/>
              <a:gdLst/>
              <a:ahLst/>
              <a:cxnLst/>
              <a:rect l="l" t="t" r="r" b="b"/>
              <a:pathLst>
                <a:path w="4995558" h="698500">
                  <a:moveTo>
                    <a:pt x="4994852" y="351214"/>
                  </a:moveTo>
                  <a:lnTo>
                    <a:pt x="4793937" y="696536"/>
                  </a:lnTo>
                  <a:cubicBezTo>
                    <a:pt x="4793230" y="697752"/>
                    <a:pt x="4791929" y="698500"/>
                    <a:pt x="4790523" y="698500"/>
                  </a:cubicBezTo>
                  <a:lnTo>
                    <a:pt x="205036" y="698500"/>
                  </a:lnTo>
                  <a:cubicBezTo>
                    <a:pt x="203629" y="698500"/>
                    <a:pt x="202329" y="697752"/>
                    <a:pt x="201621" y="696536"/>
                  </a:cubicBezTo>
                  <a:lnTo>
                    <a:pt x="707" y="351214"/>
                  </a:lnTo>
                  <a:cubicBezTo>
                    <a:pt x="0" y="350000"/>
                    <a:pt x="0" y="348500"/>
                    <a:pt x="707" y="347286"/>
                  </a:cubicBezTo>
                  <a:lnTo>
                    <a:pt x="201621" y="1964"/>
                  </a:lnTo>
                  <a:cubicBezTo>
                    <a:pt x="202329" y="748"/>
                    <a:pt x="203629" y="0"/>
                    <a:pt x="205036" y="0"/>
                  </a:cubicBezTo>
                  <a:lnTo>
                    <a:pt x="4790523" y="0"/>
                  </a:lnTo>
                  <a:cubicBezTo>
                    <a:pt x="4791929" y="0"/>
                    <a:pt x="4793230" y="748"/>
                    <a:pt x="4793937" y="1964"/>
                  </a:cubicBezTo>
                  <a:lnTo>
                    <a:pt x="4994852" y="347286"/>
                  </a:lnTo>
                  <a:cubicBezTo>
                    <a:pt x="4995558" y="348500"/>
                    <a:pt x="4995558" y="350000"/>
                    <a:pt x="4994852" y="351214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47678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21254" y="1525878"/>
            <a:ext cx="10060529" cy="1295524"/>
            <a:chOff x="0" y="0"/>
            <a:chExt cx="5424277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4277" cy="698500"/>
            </a:xfrm>
            <a:custGeom>
              <a:avLst/>
              <a:gdLst/>
              <a:ahLst/>
              <a:cxnLst/>
              <a:rect l="l" t="t" r="r" b="b"/>
              <a:pathLst>
                <a:path w="5424277" h="698500">
                  <a:moveTo>
                    <a:pt x="5424277" y="349250"/>
                  </a:moveTo>
                  <a:lnTo>
                    <a:pt x="5221077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221077" y="0"/>
                  </a:lnTo>
                  <a:lnTo>
                    <a:pt x="5424277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19567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12607" y="548507"/>
            <a:ext cx="9005518" cy="9542271"/>
          </a:xfrm>
          <a:custGeom>
            <a:avLst/>
            <a:gdLst/>
            <a:ahLst/>
            <a:cxnLst/>
            <a:rect l="l" t="t" r="r" b="b"/>
            <a:pathLst>
              <a:path w="9005518" h="9542271">
                <a:moveTo>
                  <a:pt x="0" y="0"/>
                </a:moveTo>
                <a:lnTo>
                  <a:pt x="9005518" y="0"/>
                </a:lnTo>
                <a:lnTo>
                  <a:pt x="9005518" y="9542271"/>
                </a:lnTo>
                <a:lnTo>
                  <a:pt x="0" y="9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09487" y="6879178"/>
            <a:ext cx="2259219" cy="2092601"/>
          </a:xfrm>
          <a:custGeom>
            <a:avLst/>
            <a:gdLst/>
            <a:ahLst/>
            <a:cxnLst/>
            <a:rect l="l" t="t" r="r" b="b"/>
            <a:pathLst>
              <a:path w="2259219" h="2092601">
                <a:moveTo>
                  <a:pt x="0" y="0"/>
                </a:moveTo>
                <a:lnTo>
                  <a:pt x="2259219" y="0"/>
                </a:lnTo>
                <a:lnTo>
                  <a:pt x="2259219" y="2092601"/>
                </a:lnTo>
                <a:lnTo>
                  <a:pt x="0" y="20926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743544" y="1657257"/>
            <a:ext cx="7293930" cy="6268221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5533" r="-553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656069" y="4337298"/>
            <a:ext cx="745261" cy="745261"/>
            <a:chOff x="0" y="0"/>
            <a:chExt cx="196283" cy="19628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46220" y="-277128"/>
            <a:ext cx="12449971" cy="573614"/>
            <a:chOff x="0" y="0"/>
            <a:chExt cx="15160541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248828" y="-386071"/>
            <a:ext cx="11244755" cy="772143"/>
            <a:chOff x="0" y="0"/>
            <a:chExt cx="10172291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0800000" flipH="1">
            <a:off x="8646220" y="801684"/>
            <a:ext cx="2604404" cy="1005951"/>
          </a:xfrm>
          <a:custGeom>
            <a:avLst/>
            <a:gdLst/>
            <a:ahLst/>
            <a:cxnLst/>
            <a:rect l="l" t="t" r="r" b="b"/>
            <a:pathLst>
              <a:path w="2604404" h="1005951">
                <a:moveTo>
                  <a:pt x="2604404" y="0"/>
                </a:moveTo>
                <a:lnTo>
                  <a:pt x="0" y="0"/>
                </a:lnTo>
                <a:lnTo>
                  <a:pt x="0" y="1005951"/>
                </a:lnTo>
                <a:lnTo>
                  <a:pt x="2604404" y="1005951"/>
                </a:lnTo>
                <a:lnTo>
                  <a:pt x="260440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-4748100" y="9866136"/>
            <a:ext cx="11244755" cy="772143"/>
            <a:chOff x="0" y="0"/>
            <a:chExt cx="10172291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271210" y="8344946"/>
            <a:ext cx="976293" cy="1253666"/>
          </a:xfrm>
          <a:custGeom>
            <a:avLst/>
            <a:gdLst/>
            <a:ahLst/>
            <a:cxnLst/>
            <a:rect l="l" t="t" r="r" b="b"/>
            <a:pathLst>
              <a:path w="976293" h="1253666">
                <a:moveTo>
                  <a:pt x="0" y="0"/>
                </a:moveTo>
                <a:lnTo>
                  <a:pt x="976292" y="0"/>
                </a:lnTo>
                <a:lnTo>
                  <a:pt x="976292" y="1253666"/>
                </a:lnTo>
                <a:lnTo>
                  <a:pt x="0" y="1253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718287" y="1893360"/>
            <a:ext cx="7167434" cy="74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6"/>
              </a:lnSpc>
            </a:pPr>
            <a:r>
              <a:rPr lang="en-US" sz="54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Mój czyli czyj 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18287" y="4184898"/>
            <a:ext cx="7620989" cy="221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5"/>
              </a:lnSpc>
            </a:pPr>
            <a:r>
              <a:rPr lang="en-US" sz="2300" spc="2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Kto ma wpływ na nasze decyzje dotyczące  wyboru  ścieżki zawodowej.  W jakim udziale  jest to wybór  świadomego ucznia, nauczyciela,  opiekuna praktyki, rodzica, środowiska rówieśników czy też  oczekiwań społecznych.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5058" y="4184898"/>
            <a:ext cx="857838" cy="85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1"/>
              </a:lnSpc>
              <a:spcBef>
                <a:spcPct val="0"/>
              </a:spcBef>
            </a:pPr>
            <a:r>
              <a:rPr lang="en-US" sz="483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98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961229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98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18016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2618" y="3008786"/>
            <a:ext cx="8758383" cy="762643"/>
            <a:chOff x="0" y="0"/>
            <a:chExt cx="11677844" cy="101685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Szkolenia, kursy zawodowe, nabywanie kwalifikacji 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98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18016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2618" y="3008786"/>
            <a:ext cx="8758383" cy="762643"/>
            <a:chOff x="0" y="0"/>
            <a:chExt cx="11677844" cy="101685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Szkolenia, kursy zawodowe, nabywanie kwalifikacji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2618" y="3951308"/>
            <a:ext cx="8878344" cy="762643"/>
            <a:chOff x="0" y="0"/>
            <a:chExt cx="11837792" cy="101685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Warsztaty zawodowe w siedzibie pracodawcy ( nowoczesne parki maszynowe)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98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18016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2618" y="3008786"/>
            <a:ext cx="8758383" cy="762643"/>
            <a:chOff x="0" y="0"/>
            <a:chExt cx="11677844" cy="101685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Szkolenia, kursy zawodowe, nabywanie kwalifikacji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2618" y="3951308"/>
            <a:ext cx="8878344" cy="762643"/>
            <a:chOff x="0" y="0"/>
            <a:chExt cx="11837792" cy="101685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Warsztaty zawodowe w siedzibie pracodawcy ( nowoczesne parki maszynowe)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32618" y="4913976"/>
            <a:ext cx="8758383" cy="762643"/>
            <a:chOff x="0" y="0"/>
            <a:chExt cx="11677844" cy="101685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145429" y="172587"/>
              <a:ext cx="709945" cy="694859"/>
            </a:xfrm>
            <a:custGeom>
              <a:avLst/>
              <a:gdLst/>
              <a:ahLst/>
              <a:cxnLst/>
              <a:rect l="l" t="t" r="r" b="b"/>
              <a:pathLst>
                <a:path w="709945" h="694859">
                  <a:moveTo>
                    <a:pt x="0" y="0"/>
                  </a:moveTo>
                  <a:lnTo>
                    <a:pt x="709945" y="0"/>
                  </a:lnTo>
                  <a:lnTo>
                    <a:pt x="709945" y="694859"/>
                  </a:lnTo>
                  <a:lnTo>
                    <a:pt x="0" y="694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Wizyty studyjne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98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18016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2618" y="3008786"/>
            <a:ext cx="8758383" cy="762643"/>
            <a:chOff x="0" y="0"/>
            <a:chExt cx="11677844" cy="101685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Szkolenia, kursy zawodowe, nabywanie kwalifikacji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2618" y="3951308"/>
            <a:ext cx="8878344" cy="762643"/>
            <a:chOff x="0" y="0"/>
            <a:chExt cx="11837792" cy="101685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Warsztaty zawodowe w siedzibie pracodawcy ( nowoczesne parki maszynowe)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32618" y="4913976"/>
            <a:ext cx="8758383" cy="762643"/>
            <a:chOff x="0" y="0"/>
            <a:chExt cx="11677844" cy="101685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145429" y="172587"/>
              <a:ext cx="709945" cy="694859"/>
            </a:xfrm>
            <a:custGeom>
              <a:avLst/>
              <a:gdLst/>
              <a:ahLst/>
              <a:cxnLst/>
              <a:rect l="l" t="t" r="r" b="b"/>
              <a:pathLst>
                <a:path w="709945" h="694859">
                  <a:moveTo>
                    <a:pt x="0" y="0"/>
                  </a:moveTo>
                  <a:lnTo>
                    <a:pt x="709945" y="0"/>
                  </a:lnTo>
                  <a:lnTo>
                    <a:pt x="709945" y="694859"/>
                  </a:lnTo>
                  <a:lnTo>
                    <a:pt x="0" y="694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Wizyty studyjne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2618" y="5876645"/>
            <a:ext cx="8878344" cy="762643"/>
            <a:chOff x="0" y="0"/>
            <a:chExt cx="11837792" cy="1016858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112631" y="138365"/>
              <a:ext cx="775541" cy="761969"/>
            </a:xfrm>
            <a:custGeom>
              <a:avLst/>
              <a:gdLst/>
              <a:ahLst/>
              <a:cxnLst/>
              <a:rect l="l" t="t" r="r" b="b"/>
              <a:pathLst>
                <a:path w="775541" h="761969">
                  <a:moveTo>
                    <a:pt x="0" y="0"/>
                  </a:moveTo>
                  <a:lnTo>
                    <a:pt x="775541" y="0"/>
                  </a:lnTo>
                  <a:lnTo>
                    <a:pt x="775541" y="761969"/>
                  </a:lnTo>
                  <a:lnTo>
                    <a:pt x="0" y="76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edukacji w przedmiotach zawodowych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98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18016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2618" y="3008786"/>
            <a:ext cx="8758383" cy="762643"/>
            <a:chOff x="0" y="0"/>
            <a:chExt cx="11677844" cy="101685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Szkolenia, kursy zawodowe, nabywanie kwalifikacji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2618" y="3951308"/>
            <a:ext cx="8878344" cy="762643"/>
            <a:chOff x="0" y="0"/>
            <a:chExt cx="11837792" cy="101685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Warsztaty zawodowe w siedzibie pracodawcy ( nowoczesne parki maszynowe)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32618" y="4913976"/>
            <a:ext cx="8758383" cy="762643"/>
            <a:chOff x="0" y="0"/>
            <a:chExt cx="11677844" cy="101685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145429" y="172587"/>
              <a:ext cx="709945" cy="694859"/>
            </a:xfrm>
            <a:custGeom>
              <a:avLst/>
              <a:gdLst/>
              <a:ahLst/>
              <a:cxnLst/>
              <a:rect l="l" t="t" r="r" b="b"/>
              <a:pathLst>
                <a:path w="709945" h="694859">
                  <a:moveTo>
                    <a:pt x="0" y="0"/>
                  </a:moveTo>
                  <a:lnTo>
                    <a:pt x="709945" y="0"/>
                  </a:lnTo>
                  <a:lnTo>
                    <a:pt x="709945" y="694859"/>
                  </a:lnTo>
                  <a:lnTo>
                    <a:pt x="0" y="694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Wizyty studyjne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2618" y="5876645"/>
            <a:ext cx="8878344" cy="762643"/>
            <a:chOff x="0" y="0"/>
            <a:chExt cx="11837792" cy="1016858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112631" y="138365"/>
              <a:ext cx="775541" cy="761969"/>
            </a:xfrm>
            <a:custGeom>
              <a:avLst/>
              <a:gdLst/>
              <a:ahLst/>
              <a:cxnLst/>
              <a:rect l="l" t="t" r="r" b="b"/>
              <a:pathLst>
                <a:path w="775541" h="761969">
                  <a:moveTo>
                    <a:pt x="0" y="0"/>
                  </a:moveTo>
                  <a:lnTo>
                    <a:pt x="775541" y="0"/>
                  </a:lnTo>
                  <a:lnTo>
                    <a:pt x="775541" y="761969"/>
                  </a:lnTo>
                  <a:lnTo>
                    <a:pt x="0" y="76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edukacji w przedmiotach zawodowych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32618" y="6867888"/>
            <a:ext cx="8878344" cy="762643"/>
            <a:chOff x="0" y="0"/>
            <a:chExt cx="11837792" cy="1016858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83292" y="94517"/>
              <a:ext cx="816967" cy="882016"/>
            </a:xfrm>
            <a:custGeom>
              <a:avLst/>
              <a:gdLst/>
              <a:ahLst/>
              <a:cxnLst/>
              <a:rect l="l" t="t" r="r" b="b"/>
              <a:pathLst>
                <a:path w="816967" h="882016">
                  <a:moveTo>
                    <a:pt x="0" y="0"/>
                  </a:moveTo>
                  <a:lnTo>
                    <a:pt x="816967" y="0"/>
                  </a:lnTo>
                  <a:lnTo>
                    <a:pt x="816967" y="882017"/>
                  </a:lnTo>
                  <a:lnTo>
                    <a:pt x="0" y="88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realizacji projektów technicznych, zawodowych realizowanych w szkołach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98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18016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2618" y="3008786"/>
            <a:ext cx="8758383" cy="762643"/>
            <a:chOff x="0" y="0"/>
            <a:chExt cx="11677844" cy="101685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Szkolenia, kursy zawodowe, nabywanie kwalifikacji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2618" y="3951308"/>
            <a:ext cx="8878344" cy="762643"/>
            <a:chOff x="0" y="0"/>
            <a:chExt cx="11837792" cy="101685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Warsztaty zawodowe w siedzibie pracodawcy ( nowoczesne parki maszynowe)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32618" y="4913976"/>
            <a:ext cx="8758383" cy="762643"/>
            <a:chOff x="0" y="0"/>
            <a:chExt cx="11677844" cy="101685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145429" y="172587"/>
              <a:ext cx="709945" cy="694859"/>
            </a:xfrm>
            <a:custGeom>
              <a:avLst/>
              <a:gdLst/>
              <a:ahLst/>
              <a:cxnLst/>
              <a:rect l="l" t="t" r="r" b="b"/>
              <a:pathLst>
                <a:path w="709945" h="694859">
                  <a:moveTo>
                    <a:pt x="0" y="0"/>
                  </a:moveTo>
                  <a:lnTo>
                    <a:pt x="709945" y="0"/>
                  </a:lnTo>
                  <a:lnTo>
                    <a:pt x="709945" y="694859"/>
                  </a:lnTo>
                  <a:lnTo>
                    <a:pt x="0" y="694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Wizyty studyjne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2618" y="5876645"/>
            <a:ext cx="8878344" cy="762643"/>
            <a:chOff x="0" y="0"/>
            <a:chExt cx="11837792" cy="1016858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112631" y="138365"/>
              <a:ext cx="775541" cy="761969"/>
            </a:xfrm>
            <a:custGeom>
              <a:avLst/>
              <a:gdLst/>
              <a:ahLst/>
              <a:cxnLst/>
              <a:rect l="l" t="t" r="r" b="b"/>
              <a:pathLst>
                <a:path w="775541" h="761969">
                  <a:moveTo>
                    <a:pt x="0" y="0"/>
                  </a:moveTo>
                  <a:lnTo>
                    <a:pt x="775541" y="0"/>
                  </a:lnTo>
                  <a:lnTo>
                    <a:pt x="775541" y="761969"/>
                  </a:lnTo>
                  <a:lnTo>
                    <a:pt x="0" y="76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edukacji w przedmiotach zawodowych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32618" y="6867888"/>
            <a:ext cx="8878344" cy="762643"/>
            <a:chOff x="0" y="0"/>
            <a:chExt cx="11837792" cy="1016858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83292" y="94517"/>
              <a:ext cx="816967" cy="882016"/>
            </a:xfrm>
            <a:custGeom>
              <a:avLst/>
              <a:gdLst/>
              <a:ahLst/>
              <a:cxnLst/>
              <a:rect l="l" t="t" r="r" b="b"/>
              <a:pathLst>
                <a:path w="816967" h="882016">
                  <a:moveTo>
                    <a:pt x="0" y="0"/>
                  </a:moveTo>
                  <a:lnTo>
                    <a:pt x="816967" y="0"/>
                  </a:lnTo>
                  <a:lnTo>
                    <a:pt x="816967" y="882017"/>
                  </a:lnTo>
                  <a:lnTo>
                    <a:pt x="0" y="88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realizacji projektów technicznych, zawodowych realizowanych w szkołach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32618" y="7859131"/>
            <a:ext cx="8758383" cy="762643"/>
            <a:chOff x="0" y="0"/>
            <a:chExt cx="11677844" cy="1016858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98969" y="164875"/>
              <a:ext cx="789204" cy="710283"/>
            </a:xfrm>
            <a:custGeom>
              <a:avLst/>
              <a:gdLst/>
              <a:ahLst/>
              <a:cxnLst/>
              <a:rect l="l" t="t" r="r" b="b"/>
              <a:pathLst>
                <a:path w="789204" h="710283">
                  <a:moveTo>
                    <a:pt x="0" y="0"/>
                  </a:moveTo>
                  <a:lnTo>
                    <a:pt x="789203" y="0"/>
                  </a:lnTo>
                  <a:lnTo>
                    <a:pt x="789203" y="710283"/>
                  </a:lnTo>
                  <a:lnTo>
                    <a:pt x="0" y="710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Programy stypendialne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986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04691" y="1243890"/>
            <a:ext cx="10556561" cy="1371358"/>
            <a:chOff x="0" y="0"/>
            <a:chExt cx="5376973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0556561" cy="1371358"/>
            <a:chOff x="0" y="0"/>
            <a:chExt cx="537697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975003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9" y="0"/>
                </a:lnTo>
                <a:lnTo>
                  <a:pt x="1835959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18016" y="1366971"/>
            <a:ext cx="723825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2618" y="3008786"/>
            <a:ext cx="8758383" cy="762643"/>
            <a:chOff x="0" y="0"/>
            <a:chExt cx="11677844" cy="101685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Szkolenia, kursy zawodowe, nabywanie kwalifikacji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2618" y="3951308"/>
            <a:ext cx="8878344" cy="762643"/>
            <a:chOff x="0" y="0"/>
            <a:chExt cx="11837792" cy="101685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Warsztaty zawodowe w siedzibie pracodawcy ( nowoczesne parki maszynowe)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32618" y="4913976"/>
            <a:ext cx="8758383" cy="762643"/>
            <a:chOff x="0" y="0"/>
            <a:chExt cx="11677844" cy="101685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145429" y="172587"/>
              <a:ext cx="709945" cy="694859"/>
            </a:xfrm>
            <a:custGeom>
              <a:avLst/>
              <a:gdLst/>
              <a:ahLst/>
              <a:cxnLst/>
              <a:rect l="l" t="t" r="r" b="b"/>
              <a:pathLst>
                <a:path w="709945" h="694859">
                  <a:moveTo>
                    <a:pt x="0" y="0"/>
                  </a:moveTo>
                  <a:lnTo>
                    <a:pt x="709945" y="0"/>
                  </a:lnTo>
                  <a:lnTo>
                    <a:pt x="709945" y="694859"/>
                  </a:lnTo>
                  <a:lnTo>
                    <a:pt x="0" y="694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Wizyty studyjne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2618" y="5876645"/>
            <a:ext cx="8878344" cy="762643"/>
            <a:chOff x="0" y="0"/>
            <a:chExt cx="11837792" cy="1016858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112631" y="138365"/>
              <a:ext cx="775541" cy="761969"/>
            </a:xfrm>
            <a:custGeom>
              <a:avLst/>
              <a:gdLst/>
              <a:ahLst/>
              <a:cxnLst/>
              <a:rect l="l" t="t" r="r" b="b"/>
              <a:pathLst>
                <a:path w="775541" h="761969">
                  <a:moveTo>
                    <a:pt x="0" y="0"/>
                  </a:moveTo>
                  <a:lnTo>
                    <a:pt x="775541" y="0"/>
                  </a:lnTo>
                  <a:lnTo>
                    <a:pt x="775541" y="761969"/>
                  </a:lnTo>
                  <a:lnTo>
                    <a:pt x="0" y="76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edukacji w przedmiotach zawodowych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32618" y="6867888"/>
            <a:ext cx="8878344" cy="762643"/>
            <a:chOff x="0" y="0"/>
            <a:chExt cx="11837792" cy="1016858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83292" y="94517"/>
              <a:ext cx="816967" cy="882016"/>
            </a:xfrm>
            <a:custGeom>
              <a:avLst/>
              <a:gdLst/>
              <a:ahLst/>
              <a:cxnLst/>
              <a:rect l="l" t="t" r="r" b="b"/>
              <a:pathLst>
                <a:path w="816967" h="882016">
                  <a:moveTo>
                    <a:pt x="0" y="0"/>
                  </a:moveTo>
                  <a:lnTo>
                    <a:pt x="816967" y="0"/>
                  </a:lnTo>
                  <a:lnTo>
                    <a:pt x="816967" y="882017"/>
                  </a:lnTo>
                  <a:lnTo>
                    <a:pt x="0" y="88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realizacji projektów technicznych, zawodowych realizowanych w szkołach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32618" y="7859131"/>
            <a:ext cx="8758383" cy="762643"/>
            <a:chOff x="0" y="0"/>
            <a:chExt cx="11677844" cy="1016858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98969" y="164875"/>
              <a:ext cx="789204" cy="710283"/>
            </a:xfrm>
            <a:custGeom>
              <a:avLst/>
              <a:gdLst/>
              <a:ahLst/>
              <a:cxnLst/>
              <a:rect l="l" t="t" r="r" b="b"/>
              <a:pathLst>
                <a:path w="789204" h="710283">
                  <a:moveTo>
                    <a:pt x="0" y="0"/>
                  </a:moveTo>
                  <a:lnTo>
                    <a:pt x="789203" y="0"/>
                  </a:lnTo>
                  <a:lnTo>
                    <a:pt x="789203" y="710283"/>
                  </a:lnTo>
                  <a:lnTo>
                    <a:pt x="0" y="710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Programy stypendialne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932618" y="8850375"/>
            <a:ext cx="8878344" cy="762643"/>
            <a:chOff x="0" y="0"/>
            <a:chExt cx="11837792" cy="1016858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66" name="Freeform 66"/>
            <p:cNvSpPr/>
            <p:nvPr/>
          </p:nvSpPr>
          <p:spPr>
            <a:xfrm>
              <a:off x="49648" y="138813"/>
              <a:ext cx="860743" cy="810174"/>
            </a:xfrm>
            <a:custGeom>
              <a:avLst/>
              <a:gdLst/>
              <a:ahLst/>
              <a:cxnLst/>
              <a:rect l="l" t="t" r="r" b="b"/>
              <a:pathLst>
                <a:path w="860743" h="810174">
                  <a:moveTo>
                    <a:pt x="0" y="0"/>
                  </a:moveTo>
                  <a:lnTo>
                    <a:pt x="860742" y="0"/>
                  </a:lnTo>
                  <a:lnTo>
                    <a:pt x="860742" y="810175"/>
                  </a:lnTo>
                  <a:lnTo>
                    <a:pt x="0" y="810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1401560" y="-76200"/>
              <a:ext cx="10436232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Mentoring i coaching – wsparcie rozwoju osobistego</a:t>
              </a:r>
            </a:p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 zawodowego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5982" y="1841384"/>
            <a:ext cx="8758383" cy="762643"/>
            <a:chOff x="0" y="0"/>
            <a:chExt cx="11677844" cy="10168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procesu edukacji (prelekcje, konferencje, szkolenia)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246" y="23547"/>
            <a:ext cx="11189692" cy="2870690"/>
            <a:chOff x="0" y="0"/>
            <a:chExt cx="2947079" cy="756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47079" cy="756066"/>
            </a:xfrm>
            <a:custGeom>
              <a:avLst/>
              <a:gdLst/>
              <a:ahLst/>
              <a:cxnLst/>
              <a:rect l="l" t="t" r="r" b="b"/>
              <a:pathLst>
                <a:path w="2947079" h="756066">
                  <a:moveTo>
                    <a:pt x="0" y="0"/>
                  </a:moveTo>
                  <a:lnTo>
                    <a:pt x="2947079" y="0"/>
                  </a:lnTo>
                  <a:lnTo>
                    <a:pt x="2947079" y="756066"/>
                  </a:lnTo>
                  <a:lnTo>
                    <a:pt x="0" y="75606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947079" cy="82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689898" y="1223154"/>
            <a:ext cx="2080460" cy="2311623"/>
          </a:xfrm>
          <a:custGeom>
            <a:avLst/>
            <a:gdLst/>
            <a:ahLst/>
            <a:cxnLst/>
            <a:rect l="l" t="t" r="r" b="b"/>
            <a:pathLst>
              <a:path w="2080460" h="2311623">
                <a:moveTo>
                  <a:pt x="0" y="0"/>
                </a:moveTo>
                <a:lnTo>
                  <a:pt x="2080460" y="0"/>
                </a:lnTo>
                <a:lnTo>
                  <a:pt x="2080460" y="2311622"/>
                </a:lnTo>
                <a:lnTo>
                  <a:pt x="0" y="2311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507474" y="4889704"/>
            <a:ext cx="540462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507474" y="6111433"/>
            <a:ext cx="540462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507474" y="7330144"/>
            <a:ext cx="540462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9645368" y="4889704"/>
            <a:ext cx="713515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9685800" y="7320619"/>
            <a:ext cx="713515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9144000" y="-84628"/>
            <a:ext cx="10781163" cy="3659252"/>
            <a:chOff x="0" y="0"/>
            <a:chExt cx="2057973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57973" cy="698500"/>
            </a:xfrm>
            <a:custGeom>
              <a:avLst/>
              <a:gdLst/>
              <a:ahLst/>
              <a:cxnLst/>
              <a:rect l="l" t="t" r="r" b="b"/>
              <a:pathLst>
                <a:path w="2057973" h="698500">
                  <a:moveTo>
                    <a:pt x="2057973" y="349250"/>
                  </a:moveTo>
                  <a:lnTo>
                    <a:pt x="1854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54773" y="0"/>
                  </a:lnTo>
                  <a:lnTo>
                    <a:pt x="2057973" y="349250"/>
                  </a:lnTo>
                  <a:close/>
                </a:path>
              </a:pathLst>
            </a:custGeom>
            <a:blipFill>
              <a:blip r:embed="rId5"/>
              <a:stretch>
                <a:fillRect t="-47984" b="-45732"/>
              </a:stretch>
            </a:blipFill>
            <a:ln w="95250" cap="sq">
              <a:solidFill>
                <a:srgbClr val="53B1B1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2334123" y="9924926"/>
            <a:ext cx="6329381" cy="724147"/>
            <a:chOff x="0" y="0"/>
            <a:chExt cx="6105214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05214" cy="698500"/>
            </a:xfrm>
            <a:custGeom>
              <a:avLst/>
              <a:gdLst/>
              <a:ahLst/>
              <a:cxnLst/>
              <a:rect l="l" t="t" r="r" b="b"/>
              <a:pathLst>
                <a:path w="6105214" h="698500">
                  <a:moveTo>
                    <a:pt x="6105214" y="349250"/>
                  </a:moveTo>
                  <a:lnTo>
                    <a:pt x="590201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2014" y="0"/>
                  </a:lnTo>
                  <a:lnTo>
                    <a:pt x="6105214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66675"/>
              <a:ext cx="587661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98920" y="9760507"/>
            <a:ext cx="5599588" cy="1052986"/>
            <a:chOff x="0" y="0"/>
            <a:chExt cx="3714495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14495" cy="698500"/>
            </a:xfrm>
            <a:custGeom>
              <a:avLst/>
              <a:gdLst/>
              <a:ahLst/>
              <a:cxnLst/>
              <a:rect l="l" t="t" r="r" b="b"/>
              <a:pathLst>
                <a:path w="3714495" h="698500">
                  <a:moveTo>
                    <a:pt x="3714495" y="349250"/>
                  </a:moveTo>
                  <a:lnTo>
                    <a:pt x="351129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511295" y="0"/>
                  </a:lnTo>
                  <a:lnTo>
                    <a:pt x="3714495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348589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5668622">
            <a:off x="6926078" y="2393790"/>
            <a:ext cx="1478224" cy="1566330"/>
          </a:xfrm>
          <a:custGeom>
            <a:avLst/>
            <a:gdLst/>
            <a:ahLst/>
            <a:cxnLst/>
            <a:rect l="l" t="t" r="r" b="b"/>
            <a:pathLst>
              <a:path w="1478224" h="1566330">
                <a:moveTo>
                  <a:pt x="0" y="0"/>
                </a:moveTo>
                <a:lnTo>
                  <a:pt x="1478224" y="0"/>
                </a:lnTo>
                <a:lnTo>
                  <a:pt x="1478224" y="1566330"/>
                </a:lnTo>
                <a:lnTo>
                  <a:pt x="0" y="15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51887" y="146116"/>
            <a:ext cx="1553626" cy="2154075"/>
          </a:xfrm>
          <a:custGeom>
            <a:avLst/>
            <a:gdLst/>
            <a:ahLst/>
            <a:cxnLst/>
            <a:rect l="l" t="t" r="r" b="b"/>
            <a:pathLst>
              <a:path w="1553626" h="2154075">
                <a:moveTo>
                  <a:pt x="0" y="0"/>
                </a:moveTo>
                <a:lnTo>
                  <a:pt x="1553626" y="0"/>
                </a:lnTo>
                <a:lnTo>
                  <a:pt x="1553626" y="2154075"/>
                </a:lnTo>
                <a:lnTo>
                  <a:pt x="0" y="21540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656069" y="4190786"/>
            <a:ext cx="745261" cy="745261"/>
            <a:chOff x="0" y="0"/>
            <a:chExt cx="196283" cy="1962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753858" y="4253820"/>
            <a:ext cx="1051655" cy="569209"/>
          </a:xfrm>
          <a:custGeom>
            <a:avLst/>
            <a:gdLst/>
            <a:ahLst/>
            <a:cxnLst/>
            <a:rect l="l" t="t" r="r" b="b"/>
            <a:pathLst>
              <a:path w="1051655" h="569209">
                <a:moveTo>
                  <a:pt x="0" y="0"/>
                </a:moveTo>
                <a:lnTo>
                  <a:pt x="1051655" y="0"/>
                </a:lnTo>
                <a:lnTo>
                  <a:pt x="1051655" y="569209"/>
                </a:lnTo>
                <a:lnTo>
                  <a:pt x="0" y="5692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656069" y="5366171"/>
            <a:ext cx="745261" cy="745261"/>
            <a:chOff x="0" y="0"/>
            <a:chExt cx="196283" cy="19628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56069" y="6595455"/>
            <a:ext cx="745261" cy="745261"/>
            <a:chOff x="0" y="0"/>
            <a:chExt cx="196283" cy="1962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687560" y="5437320"/>
            <a:ext cx="682280" cy="602965"/>
          </a:xfrm>
          <a:custGeom>
            <a:avLst/>
            <a:gdLst/>
            <a:ahLst/>
            <a:cxnLst/>
            <a:rect l="l" t="t" r="r" b="b"/>
            <a:pathLst>
              <a:path w="682280" h="602965">
                <a:moveTo>
                  <a:pt x="0" y="0"/>
                </a:moveTo>
                <a:lnTo>
                  <a:pt x="682280" y="0"/>
                </a:lnTo>
                <a:lnTo>
                  <a:pt x="682280" y="602964"/>
                </a:lnTo>
                <a:lnTo>
                  <a:pt x="0" y="602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53858" y="6661361"/>
            <a:ext cx="557472" cy="613450"/>
          </a:xfrm>
          <a:custGeom>
            <a:avLst/>
            <a:gdLst/>
            <a:ahLst/>
            <a:cxnLst/>
            <a:rect l="l" t="t" r="r" b="b"/>
            <a:pathLst>
              <a:path w="557472" h="613450">
                <a:moveTo>
                  <a:pt x="0" y="0"/>
                </a:moveTo>
                <a:lnTo>
                  <a:pt x="557472" y="0"/>
                </a:lnTo>
                <a:lnTo>
                  <a:pt x="557472" y="613449"/>
                </a:lnTo>
                <a:lnTo>
                  <a:pt x="0" y="6134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8771369" y="4190786"/>
            <a:ext cx="745261" cy="745261"/>
            <a:chOff x="0" y="0"/>
            <a:chExt cx="196283" cy="19628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771369" y="6595455"/>
            <a:ext cx="745261" cy="745261"/>
            <a:chOff x="0" y="0"/>
            <a:chExt cx="196283" cy="19628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8920763" y="4253820"/>
            <a:ext cx="446474" cy="568756"/>
          </a:xfrm>
          <a:custGeom>
            <a:avLst/>
            <a:gdLst/>
            <a:ahLst/>
            <a:cxnLst/>
            <a:rect l="l" t="t" r="r" b="b"/>
            <a:pathLst>
              <a:path w="446474" h="568756">
                <a:moveTo>
                  <a:pt x="0" y="0"/>
                </a:moveTo>
                <a:lnTo>
                  <a:pt x="446474" y="0"/>
                </a:lnTo>
                <a:lnTo>
                  <a:pt x="446474" y="568756"/>
                </a:lnTo>
                <a:lnTo>
                  <a:pt x="0" y="5687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8884191" y="6661361"/>
            <a:ext cx="519618" cy="615843"/>
          </a:xfrm>
          <a:custGeom>
            <a:avLst/>
            <a:gdLst/>
            <a:ahLst/>
            <a:cxnLst/>
            <a:rect l="l" t="t" r="r" b="b"/>
            <a:pathLst>
              <a:path w="519618" h="615843">
                <a:moveTo>
                  <a:pt x="0" y="0"/>
                </a:moveTo>
                <a:lnTo>
                  <a:pt x="519618" y="0"/>
                </a:lnTo>
                <a:lnTo>
                  <a:pt x="519618" y="615843"/>
                </a:lnTo>
                <a:lnTo>
                  <a:pt x="0" y="61584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839717" y="1121008"/>
            <a:ext cx="7304283" cy="74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Uczestnicy procesu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44850" y="4206229"/>
            <a:ext cx="1865709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33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23" action="ppaction://hlinksldjump"/>
              </a:rPr>
              <a:t>Szkoła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44850" y="5429796"/>
            <a:ext cx="5534993" cy="61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Środowisko rodzinne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44850" y="6652942"/>
            <a:ext cx="3680671" cy="61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24" action="ppaction://hlinksldjump"/>
              </a:rPr>
              <a:t>Rówieśnicy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685800" y="4206229"/>
            <a:ext cx="6711809" cy="61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25" action="ppaction://hlinksldjump"/>
              </a:rPr>
              <a:t>Środowisko lokalne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685800" y="6631144"/>
            <a:ext cx="7951311" cy="61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26" action="ppaction://hlinksldjump"/>
              </a:rPr>
              <a:t>Popularność zawodu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5982" y="1841384"/>
            <a:ext cx="8758383" cy="762643"/>
            <a:chOff x="0" y="0"/>
            <a:chExt cx="11677844" cy="10168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procesu edukacji (prelekcje, konferencje, szkolenia)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75982" y="2783906"/>
            <a:ext cx="8878344" cy="762643"/>
            <a:chOff x="0" y="0"/>
            <a:chExt cx="11837792" cy="101685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Poradnictwo zawodowe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5982" y="1841384"/>
            <a:ext cx="8758383" cy="762643"/>
            <a:chOff x="0" y="0"/>
            <a:chExt cx="11677844" cy="10168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procesu edukacji (prelekcje, konferencje, szkolenia)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75982" y="2783906"/>
            <a:ext cx="8878344" cy="762643"/>
            <a:chOff x="0" y="0"/>
            <a:chExt cx="11837792" cy="101685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Poradnictwo zawodowe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675982" y="3746574"/>
            <a:ext cx="8758383" cy="762643"/>
            <a:chOff x="0" y="0"/>
            <a:chExt cx="11677844" cy="101685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98969" y="114300"/>
              <a:ext cx="813430" cy="801229"/>
            </a:xfrm>
            <a:custGeom>
              <a:avLst/>
              <a:gdLst/>
              <a:ahLst/>
              <a:cxnLst/>
              <a:rect l="l" t="t" r="r" b="b"/>
              <a:pathLst>
                <a:path w="813430" h="801229">
                  <a:moveTo>
                    <a:pt x="0" y="0"/>
                  </a:moveTo>
                  <a:lnTo>
                    <a:pt x="813430" y="0"/>
                  </a:lnTo>
                  <a:lnTo>
                    <a:pt x="813430" y="801229"/>
                  </a:lnTo>
                  <a:lnTo>
                    <a:pt x="0" y="80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Pośrednictwo pracy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5982" y="1841384"/>
            <a:ext cx="8758383" cy="762643"/>
            <a:chOff x="0" y="0"/>
            <a:chExt cx="11677844" cy="10168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procesu edukacji (prelekcje, konferencje, szkolenia)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75982" y="2783906"/>
            <a:ext cx="8878344" cy="762643"/>
            <a:chOff x="0" y="0"/>
            <a:chExt cx="11837792" cy="101685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Poradnictwo zawodowe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675982" y="3746574"/>
            <a:ext cx="8758383" cy="762643"/>
            <a:chOff x="0" y="0"/>
            <a:chExt cx="11677844" cy="101685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98969" y="114300"/>
              <a:ext cx="813430" cy="801229"/>
            </a:xfrm>
            <a:custGeom>
              <a:avLst/>
              <a:gdLst/>
              <a:ahLst/>
              <a:cxnLst/>
              <a:rect l="l" t="t" r="r" b="b"/>
              <a:pathLst>
                <a:path w="813430" h="801229">
                  <a:moveTo>
                    <a:pt x="0" y="0"/>
                  </a:moveTo>
                  <a:lnTo>
                    <a:pt x="813430" y="0"/>
                  </a:lnTo>
                  <a:lnTo>
                    <a:pt x="813430" y="801229"/>
                  </a:lnTo>
                  <a:lnTo>
                    <a:pt x="0" y="80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Pośrednictwo pracy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675982" y="4709243"/>
            <a:ext cx="8878344" cy="762643"/>
            <a:chOff x="0" y="0"/>
            <a:chExt cx="11837792" cy="1016858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130430" y="114300"/>
              <a:ext cx="739944" cy="813125"/>
            </a:xfrm>
            <a:custGeom>
              <a:avLst/>
              <a:gdLst/>
              <a:ahLst/>
              <a:cxnLst/>
              <a:rect l="l" t="t" r="r" b="b"/>
              <a:pathLst>
                <a:path w="739944" h="813125">
                  <a:moveTo>
                    <a:pt x="0" y="0"/>
                  </a:moveTo>
                  <a:lnTo>
                    <a:pt x="739944" y="0"/>
                  </a:lnTo>
                  <a:lnTo>
                    <a:pt x="739944" y="813125"/>
                  </a:lnTo>
                  <a:lnTo>
                    <a:pt x="0" y="813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Organizacja profilowanych staży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5982" y="1841384"/>
            <a:ext cx="8758383" cy="762643"/>
            <a:chOff x="0" y="0"/>
            <a:chExt cx="11677844" cy="10168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procesu edukacji (prelekcje, konferencje, szkolenia)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75982" y="2783906"/>
            <a:ext cx="8878344" cy="762643"/>
            <a:chOff x="0" y="0"/>
            <a:chExt cx="11837792" cy="101685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Poradnictwo zawodowe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675982" y="3746574"/>
            <a:ext cx="8758383" cy="762643"/>
            <a:chOff x="0" y="0"/>
            <a:chExt cx="11677844" cy="101685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98969" y="114300"/>
              <a:ext cx="813430" cy="801229"/>
            </a:xfrm>
            <a:custGeom>
              <a:avLst/>
              <a:gdLst/>
              <a:ahLst/>
              <a:cxnLst/>
              <a:rect l="l" t="t" r="r" b="b"/>
              <a:pathLst>
                <a:path w="813430" h="801229">
                  <a:moveTo>
                    <a:pt x="0" y="0"/>
                  </a:moveTo>
                  <a:lnTo>
                    <a:pt x="813430" y="0"/>
                  </a:lnTo>
                  <a:lnTo>
                    <a:pt x="813430" y="801229"/>
                  </a:lnTo>
                  <a:lnTo>
                    <a:pt x="0" y="80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Pośrednictwo pracy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675982" y="4709243"/>
            <a:ext cx="8878344" cy="762643"/>
            <a:chOff x="0" y="0"/>
            <a:chExt cx="11837792" cy="1016858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130430" y="114300"/>
              <a:ext cx="739944" cy="813125"/>
            </a:xfrm>
            <a:custGeom>
              <a:avLst/>
              <a:gdLst/>
              <a:ahLst/>
              <a:cxnLst/>
              <a:rect l="l" t="t" r="r" b="b"/>
              <a:pathLst>
                <a:path w="739944" h="813125">
                  <a:moveTo>
                    <a:pt x="0" y="0"/>
                  </a:moveTo>
                  <a:lnTo>
                    <a:pt x="739944" y="0"/>
                  </a:lnTo>
                  <a:lnTo>
                    <a:pt x="739944" y="813125"/>
                  </a:lnTo>
                  <a:lnTo>
                    <a:pt x="0" y="813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Organizacja profilowanych staży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675982" y="5690961"/>
            <a:ext cx="8878344" cy="762643"/>
            <a:chOff x="0" y="0"/>
            <a:chExt cx="11837792" cy="1016858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113115" y="126367"/>
              <a:ext cx="711522" cy="787300"/>
            </a:xfrm>
            <a:custGeom>
              <a:avLst/>
              <a:gdLst/>
              <a:ahLst/>
              <a:cxnLst/>
              <a:rect l="l" t="t" r="r" b="b"/>
              <a:pathLst>
                <a:path w="711522" h="787300">
                  <a:moveTo>
                    <a:pt x="0" y="0"/>
                  </a:moveTo>
                  <a:lnTo>
                    <a:pt x="711522" y="0"/>
                  </a:lnTo>
                  <a:lnTo>
                    <a:pt x="711522" y="787300"/>
                  </a:lnTo>
                  <a:lnTo>
                    <a:pt x="0" y="7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53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zatrudnienia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5982" y="1841384"/>
            <a:ext cx="8758383" cy="762643"/>
            <a:chOff x="0" y="0"/>
            <a:chExt cx="11677844" cy="10168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procesu edukacji (prelekcje, konferencje, szkolenia)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75982" y="2783906"/>
            <a:ext cx="8878344" cy="762643"/>
            <a:chOff x="0" y="0"/>
            <a:chExt cx="11837792" cy="101685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Poradnictwo zawodowe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675982" y="3746574"/>
            <a:ext cx="8758383" cy="762643"/>
            <a:chOff x="0" y="0"/>
            <a:chExt cx="11677844" cy="101685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98969" y="114300"/>
              <a:ext cx="813430" cy="801229"/>
            </a:xfrm>
            <a:custGeom>
              <a:avLst/>
              <a:gdLst/>
              <a:ahLst/>
              <a:cxnLst/>
              <a:rect l="l" t="t" r="r" b="b"/>
              <a:pathLst>
                <a:path w="813430" h="801229">
                  <a:moveTo>
                    <a:pt x="0" y="0"/>
                  </a:moveTo>
                  <a:lnTo>
                    <a:pt x="813430" y="0"/>
                  </a:lnTo>
                  <a:lnTo>
                    <a:pt x="813430" y="801229"/>
                  </a:lnTo>
                  <a:lnTo>
                    <a:pt x="0" y="80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Pośrednictwo pracy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675982" y="4709243"/>
            <a:ext cx="8878344" cy="762643"/>
            <a:chOff x="0" y="0"/>
            <a:chExt cx="11837792" cy="1016858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130430" y="114300"/>
              <a:ext cx="739944" cy="813125"/>
            </a:xfrm>
            <a:custGeom>
              <a:avLst/>
              <a:gdLst/>
              <a:ahLst/>
              <a:cxnLst/>
              <a:rect l="l" t="t" r="r" b="b"/>
              <a:pathLst>
                <a:path w="739944" h="813125">
                  <a:moveTo>
                    <a:pt x="0" y="0"/>
                  </a:moveTo>
                  <a:lnTo>
                    <a:pt x="739944" y="0"/>
                  </a:lnTo>
                  <a:lnTo>
                    <a:pt x="739944" y="813125"/>
                  </a:lnTo>
                  <a:lnTo>
                    <a:pt x="0" y="813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Organizacja profilowanych staży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675982" y="6663154"/>
            <a:ext cx="8878344" cy="762643"/>
            <a:chOff x="0" y="0"/>
            <a:chExt cx="11837792" cy="1016858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121415" y="88900"/>
              <a:ext cx="805867" cy="805867"/>
            </a:xfrm>
            <a:custGeom>
              <a:avLst/>
              <a:gdLst/>
              <a:ahLst/>
              <a:cxnLst/>
              <a:rect l="l" t="t" r="r" b="b"/>
              <a:pathLst>
                <a:path w="805867" h="805867">
                  <a:moveTo>
                    <a:pt x="0" y="0"/>
                  </a:moveTo>
                  <a:lnTo>
                    <a:pt x="805867" y="0"/>
                  </a:lnTo>
                  <a:lnTo>
                    <a:pt x="805867" y="805867"/>
                  </a:lnTo>
                  <a:lnTo>
                    <a:pt x="0" y="805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53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Targi i giełdy edukacji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675982" y="5690961"/>
            <a:ext cx="8878344" cy="762643"/>
            <a:chOff x="0" y="0"/>
            <a:chExt cx="11837792" cy="1016858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113115" y="126367"/>
              <a:ext cx="711522" cy="787300"/>
            </a:xfrm>
            <a:custGeom>
              <a:avLst/>
              <a:gdLst/>
              <a:ahLst/>
              <a:cxnLst/>
              <a:rect l="l" t="t" r="r" b="b"/>
              <a:pathLst>
                <a:path w="711522" h="787300">
                  <a:moveTo>
                    <a:pt x="0" y="0"/>
                  </a:moveTo>
                  <a:lnTo>
                    <a:pt x="711522" y="0"/>
                  </a:lnTo>
                  <a:lnTo>
                    <a:pt x="711522" y="787300"/>
                  </a:lnTo>
                  <a:lnTo>
                    <a:pt x="0" y="7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TextBox 59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zatrudnienia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5982" y="1841384"/>
            <a:ext cx="8758383" cy="762643"/>
            <a:chOff x="0" y="0"/>
            <a:chExt cx="11677844" cy="10168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procesu edukacji (prelekcje, konferencje, szkolenia)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75982" y="2783906"/>
            <a:ext cx="8878344" cy="762643"/>
            <a:chOff x="0" y="0"/>
            <a:chExt cx="11837792" cy="101685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Poradnictwo zawodowe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675982" y="3746574"/>
            <a:ext cx="8758383" cy="762643"/>
            <a:chOff x="0" y="0"/>
            <a:chExt cx="11677844" cy="101685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98969" y="114300"/>
              <a:ext cx="813430" cy="801229"/>
            </a:xfrm>
            <a:custGeom>
              <a:avLst/>
              <a:gdLst/>
              <a:ahLst/>
              <a:cxnLst/>
              <a:rect l="l" t="t" r="r" b="b"/>
              <a:pathLst>
                <a:path w="813430" h="801229">
                  <a:moveTo>
                    <a:pt x="0" y="0"/>
                  </a:moveTo>
                  <a:lnTo>
                    <a:pt x="813430" y="0"/>
                  </a:lnTo>
                  <a:lnTo>
                    <a:pt x="813430" y="801229"/>
                  </a:lnTo>
                  <a:lnTo>
                    <a:pt x="0" y="80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Pośrednictwo pracy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675982" y="4709243"/>
            <a:ext cx="8878344" cy="762643"/>
            <a:chOff x="0" y="0"/>
            <a:chExt cx="11837792" cy="1016858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130430" y="114300"/>
              <a:ext cx="739944" cy="813125"/>
            </a:xfrm>
            <a:custGeom>
              <a:avLst/>
              <a:gdLst/>
              <a:ahLst/>
              <a:cxnLst/>
              <a:rect l="l" t="t" r="r" b="b"/>
              <a:pathLst>
                <a:path w="739944" h="813125">
                  <a:moveTo>
                    <a:pt x="0" y="0"/>
                  </a:moveTo>
                  <a:lnTo>
                    <a:pt x="739944" y="0"/>
                  </a:lnTo>
                  <a:lnTo>
                    <a:pt x="739944" y="813125"/>
                  </a:lnTo>
                  <a:lnTo>
                    <a:pt x="0" y="813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Organizacja profilowanych staży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675982" y="6663154"/>
            <a:ext cx="8878344" cy="762643"/>
            <a:chOff x="0" y="0"/>
            <a:chExt cx="11837792" cy="1016858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121415" y="88900"/>
              <a:ext cx="805867" cy="805867"/>
            </a:xfrm>
            <a:custGeom>
              <a:avLst/>
              <a:gdLst/>
              <a:ahLst/>
              <a:cxnLst/>
              <a:rect l="l" t="t" r="r" b="b"/>
              <a:pathLst>
                <a:path w="805867" h="805867">
                  <a:moveTo>
                    <a:pt x="0" y="0"/>
                  </a:moveTo>
                  <a:lnTo>
                    <a:pt x="805867" y="0"/>
                  </a:lnTo>
                  <a:lnTo>
                    <a:pt x="805867" y="805867"/>
                  </a:lnTo>
                  <a:lnTo>
                    <a:pt x="0" y="805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53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Targi i giełdy edukacji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675982" y="7654398"/>
            <a:ext cx="8758383" cy="762643"/>
            <a:chOff x="0" y="0"/>
            <a:chExt cx="11677844" cy="1016858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98969" y="164875"/>
              <a:ext cx="789204" cy="710283"/>
            </a:xfrm>
            <a:custGeom>
              <a:avLst/>
              <a:gdLst/>
              <a:ahLst/>
              <a:cxnLst/>
              <a:rect l="l" t="t" r="r" b="b"/>
              <a:pathLst>
                <a:path w="789204" h="710283">
                  <a:moveTo>
                    <a:pt x="0" y="0"/>
                  </a:moveTo>
                  <a:lnTo>
                    <a:pt x="789203" y="0"/>
                  </a:lnTo>
                  <a:lnTo>
                    <a:pt x="789203" y="710283"/>
                  </a:lnTo>
                  <a:lnTo>
                    <a:pt x="0" y="710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TextBox 5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Wspieranie przedsiębiorczości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8675982" y="5690961"/>
            <a:ext cx="8878344" cy="762643"/>
            <a:chOff x="0" y="0"/>
            <a:chExt cx="11837792" cy="1016858"/>
          </a:xfrm>
        </p:grpSpPr>
        <p:grpSp>
          <p:nvGrpSpPr>
            <p:cNvPr id="61" name="Group 6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113115" y="126367"/>
              <a:ext cx="711522" cy="787300"/>
            </a:xfrm>
            <a:custGeom>
              <a:avLst/>
              <a:gdLst/>
              <a:ahLst/>
              <a:cxnLst/>
              <a:rect l="l" t="t" r="r" b="b"/>
              <a:pathLst>
                <a:path w="711522" h="787300">
                  <a:moveTo>
                    <a:pt x="0" y="0"/>
                  </a:moveTo>
                  <a:lnTo>
                    <a:pt x="711522" y="0"/>
                  </a:lnTo>
                  <a:lnTo>
                    <a:pt x="711522" y="787300"/>
                  </a:lnTo>
                  <a:lnTo>
                    <a:pt x="0" y="7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TextBox 6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zatrudnienia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505968"/>
            <a:ext cx="10556561" cy="1073944"/>
            <a:chOff x="0" y="0"/>
            <a:chExt cx="5376973" cy="5470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337448"/>
            <a:ext cx="10556561" cy="1073944"/>
            <a:chOff x="0" y="0"/>
            <a:chExt cx="5376973" cy="547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547012"/>
            </a:xfrm>
            <a:custGeom>
              <a:avLst/>
              <a:gdLst/>
              <a:ahLst/>
              <a:cxnLst/>
              <a:rect l="l" t="t" r="r" b="b"/>
              <a:pathLst>
                <a:path w="5376973" h="547012">
                  <a:moveTo>
                    <a:pt x="5376973" y="273506"/>
                  </a:moveTo>
                  <a:lnTo>
                    <a:pt x="5173773" y="547012"/>
                  </a:lnTo>
                  <a:lnTo>
                    <a:pt x="203200" y="547012"/>
                  </a:lnTo>
                  <a:lnTo>
                    <a:pt x="0" y="273506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735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613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85580" y="337448"/>
            <a:ext cx="1443959" cy="1073944"/>
          </a:xfrm>
          <a:custGeom>
            <a:avLst/>
            <a:gdLst/>
            <a:ahLst/>
            <a:cxnLst/>
            <a:rect l="l" t="t" r="r" b="b"/>
            <a:pathLst>
              <a:path w="1443959" h="1073944">
                <a:moveTo>
                  <a:pt x="0" y="0"/>
                </a:moveTo>
                <a:lnTo>
                  <a:pt x="1443959" y="0"/>
                </a:lnTo>
                <a:lnTo>
                  <a:pt x="1443959" y="1073944"/>
                </a:lnTo>
                <a:lnTo>
                  <a:pt x="0" y="1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1008" y="594321"/>
            <a:ext cx="8288292" cy="6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4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Powiatowy Urząd Pracy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675982" y="1841384"/>
            <a:ext cx="8758383" cy="762643"/>
            <a:chOff x="0" y="0"/>
            <a:chExt cx="11677844" cy="101685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13115" y="136290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3"/>
                  </a:lnTo>
                  <a:lnTo>
                    <a:pt x="0" y="767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procesu edukacji (prelekcje, konferencje, szkolenia)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75982" y="2783906"/>
            <a:ext cx="8878344" cy="762643"/>
            <a:chOff x="0" y="0"/>
            <a:chExt cx="11837792" cy="1016858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38308" y="113657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9"/>
                  </a:lnTo>
                  <a:lnTo>
                    <a:pt x="0" y="81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Poradnictwo zawodowe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675982" y="3746574"/>
            <a:ext cx="8758383" cy="762643"/>
            <a:chOff x="0" y="0"/>
            <a:chExt cx="11677844" cy="101685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98969" y="114300"/>
              <a:ext cx="813430" cy="801229"/>
            </a:xfrm>
            <a:custGeom>
              <a:avLst/>
              <a:gdLst/>
              <a:ahLst/>
              <a:cxnLst/>
              <a:rect l="l" t="t" r="r" b="b"/>
              <a:pathLst>
                <a:path w="813430" h="801229">
                  <a:moveTo>
                    <a:pt x="0" y="0"/>
                  </a:moveTo>
                  <a:lnTo>
                    <a:pt x="813430" y="0"/>
                  </a:lnTo>
                  <a:lnTo>
                    <a:pt x="813430" y="801229"/>
                  </a:lnTo>
                  <a:lnTo>
                    <a:pt x="0" y="80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Pośrednictwo pracy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675982" y="4709243"/>
            <a:ext cx="8878344" cy="762643"/>
            <a:chOff x="0" y="0"/>
            <a:chExt cx="11837792" cy="1016858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130430" y="114300"/>
              <a:ext cx="739944" cy="813125"/>
            </a:xfrm>
            <a:custGeom>
              <a:avLst/>
              <a:gdLst/>
              <a:ahLst/>
              <a:cxnLst/>
              <a:rect l="l" t="t" r="r" b="b"/>
              <a:pathLst>
                <a:path w="739944" h="813125">
                  <a:moveTo>
                    <a:pt x="0" y="0"/>
                  </a:moveTo>
                  <a:lnTo>
                    <a:pt x="739944" y="0"/>
                  </a:lnTo>
                  <a:lnTo>
                    <a:pt x="739944" y="813125"/>
                  </a:lnTo>
                  <a:lnTo>
                    <a:pt x="0" y="813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Organizacja profilowanych staży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675982" y="6663154"/>
            <a:ext cx="8878344" cy="762643"/>
            <a:chOff x="0" y="0"/>
            <a:chExt cx="11837792" cy="1016858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121415" y="88900"/>
              <a:ext cx="805867" cy="805867"/>
            </a:xfrm>
            <a:custGeom>
              <a:avLst/>
              <a:gdLst/>
              <a:ahLst/>
              <a:cxnLst/>
              <a:rect l="l" t="t" r="r" b="b"/>
              <a:pathLst>
                <a:path w="805867" h="805867">
                  <a:moveTo>
                    <a:pt x="0" y="0"/>
                  </a:moveTo>
                  <a:lnTo>
                    <a:pt x="805867" y="0"/>
                  </a:lnTo>
                  <a:lnTo>
                    <a:pt x="805867" y="805867"/>
                  </a:lnTo>
                  <a:lnTo>
                    <a:pt x="0" y="805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53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Targi i giełdy edukacji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675982" y="7654398"/>
            <a:ext cx="8758383" cy="762643"/>
            <a:chOff x="0" y="0"/>
            <a:chExt cx="11677844" cy="1016858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98969" y="164875"/>
              <a:ext cx="789204" cy="710283"/>
            </a:xfrm>
            <a:custGeom>
              <a:avLst/>
              <a:gdLst/>
              <a:ahLst/>
              <a:cxnLst/>
              <a:rect l="l" t="t" r="r" b="b"/>
              <a:pathLst>
                <a:path w="789204" h="710283">
                  <a:moveTo>
                    <a:pt x="0" y="0"/>
                  </a:moveTo>
                  <a:lnTo>
                    <a:pt x="789203" y="0"/>
                  </a:lnTo>
                  <a:lnTo>
                    <a:pt x="789203" y="710283"/>
                  </a:lnTo>
                  <a:lnTo>
                    <a:pt x="0" y="710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TextBox 59"/>
            <p:cNvSpPr txBox="1"/>
            <p:nvPr/>
          </p:nvSpPr>
          <p:spPr>
            <a:xfrm>
              <a:off x="1401560" y="-76200"/>
              <a:ext cx="10276284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Wspieranie przedsiębiorczości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8675982" y="8645641"/>
            <a:ext cx="8878344" cy="762643"/>
            <a:chOff x="0" y="0"/>
            <a:chExt cx="11837792" cy="1016858"/>
          </a:xfrm>
        </p:grpSpPr>
        <p:grpSp>
          <p:nvGrpSpPr>
            <p:cNvPr id="61" name="Group 6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49648" y="138813"/>
              <a:ext cx="860743" cy="810174"/>
            </a:xfrm>
            <a:custGeom>
              <a:avLst/>
              <a:gdLst/>
              <a:ahLst/>
              <a:cxnLst/>
              <a:rect l="l" t="t" r="r" b="b"/>
              <a:pathLst>
                <a:path w="860743" h="810174">
                  <a:moveTo>
                    <a:pt x="0" y="0"/>
                  </a:moveTo>
                  <a:lnTo>
                    <a:pt x="860742" y="0"/>
                  </a:lnTo>
                  <a:lnTo>
                    <a:pt x="860742" y="810175"/>
                  </a:lnTo>
                  <a:lnTo>
                    <a:pt x="0" y="810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TextBox 65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kształcenia ustawicznego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675982" y="5690961"/>
            <a:ext cx="8878344" cy="762643"/>
            <a:chOff x="0" y="0"/>
            <a:chExt cx="11837792" cy="1016858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70" name="Freeform 70"/>
            <p:cNvSpPr/>
            <p:nvPr/>
          </p:nvSpPr>
          <p:spPr>
            <a:xfrm>
              <a:off x="113115" y="126367"/>
              <a:ext cx="711522" cy="787300"/>
            </a:xfrm>
            <a:custGeom>
              <a:avLst/>
              <a:gdLst/>
              <a:ahLst/>
              <a:cxnLst/>
              <a:rect l="l" t="t" r="r" b="b"/>
              <a:pathLst>
                <a:path w="711522" h="787300">
                  <a:moveTo>
                    <a:pt x="0" y="0"/>
                  </a:moveTo>
                  <a:lnTo>
                    <a:pt x="711522" y="0"/>
                  </a:lnTo>
                  <a:lnTo>
                    <a:pt x="711522" y="787300"/>
                  </a:lnTo>
                  <a:lnTo>
                    <a:pt x="0" y="7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TextBox 71"/>
            <p:cNvSpPr txBox="1"/>
            <p:nvPr/>
          </p:nvSpPr>
          <p:spPr>
            <a:xfrm>
              <a:off x="1401560" y="-76200"/>
              <a:ext cx="10436232" cy="47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Wsparcie zatrudnienia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4614" r="-14614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960639" y="1110906"/>
            <a:ext cx="10969822" cy="1529018"/>
            <a:chOff x="0" y="0"/>
            <a:chExt cx="5011335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11335" cy="698500"/>
            </a:xfrm>
            <a:custGeom>
              <a:avLst/>
              <a:gdLst/>
              <a:ahLst/>
              <a:cxnLst/>
              <a:rect l="l" t="t" r="r" b="b"/>
              <a:pathLst>
                <a:path w="5011335" h="698500">
                  <a:moveTo>
                    <a:pt x="5011335" y="349250"/>
                  </a:moveTo>
                  <a:lnTo>
                    <a:pt x="480813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808135" y="0"/>
                  </a:lnTo>
                  <a:lnTo>
                    <a:pt x="5011335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478273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11134" y="934544"/>
            <a:ext cx="10556561" cy="1616820"/>
            <a:chOff x="0" y="0"/>
            <a:chExt cx="5376973" cy="8235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6973" cy="823526"/>
            </a:xfrm>
            <a:custGeom>
              <a:avLst/>
              <a:gdLst/>
              <a:ahLst/>
              <a:cxnLst/>
              <a:rect l="l" t="t" r="r" b="b"/>
              <a:pathLst>
                <a:path w="5376973" h="823526">
                  <a:moveTo>
                    <a:pt x="5376973" y="411763"/>
                  </a:moveTo>
                  <a:lnTo>
                    <a:pt x="5173773" y="823526"/>
                  </a:lnTo>
                  <a:lnTo>
                    <a:pt x="203200" y="823526"/>
                  </a:lnTo>
                  <a:lnTo>
                    <a:pt x="0" y="411763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411763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148373" cy="890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1733291" y="3584846"/>
            <a:ext cx="81851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1733291" y="8358775"/>
            <a:ext cx="81851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7399579" y="934544"/>
            <a:ext cx="2173876" cy="1616820"/>
          </a:xfrm>
          <a:custGeom>
            <a:avLst/>
            <a:gdLst/>
            <a:ahLst/>
            <a:cxnLst/>
            <a:rect l="l" t="t" r="r" b="b"/>
            <a:pathLst>
              <a:path w="2173876" h="1616820">
                <a:moveTo>
                  <a:pt x="0" y="0"/>
                </a:moveTo>
                <a:lnTo>
                  <a:pt x="2173876" y="0"/>
                </a:lnTo>
                <a:lnTo>
                  <a:pt x="2173876" y="1616820"/>
                </a:lnTo>
                <a:lnTo>
                  <a:pt x="0" y="1616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930879" y="5540683"/>
            <a:ext cx="745261" cy="745261"/>
            <a:chOff x="0" y="0"/>
            <a:chExt cx="993682" cy="993682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993682" cy="993682"/>
              <a:chOff x="0" y="0"/>
              <a:chExt cx="196283" cy="19628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138308" y="90482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8"/>
                  </a:lnTo>
                  <a:lnTo>
                    <a:pt x="0" y="81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-252371" y="1074131"/>
            <a:ext cx="9067569" cy="132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22"/>
              </a:lnSpc>
            </a:pPr>
            <a:r>
              <a:rPr lang="en-US" sz="492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Poradnia Psychologiczno - </a:t>
            </a:r>
          </a:p>
          <a:p>
            <a:pPr algn="r">
              <a:lnSpc>
                <a:spcPts val="5122"/>
              </a:lnSpc>
            </a:pPr>
            <a:r>
              <a:rPr lang="en-US" sz="492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Pedagogiczna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19518" y="3843615"/>
            <a:ext cx="8089665" cy="4180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4"/>
              </a:lnSpc>
            </a:pPr>
            <a:r>
              <a:rPr lang="en-US" sz="1957" spc="19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Jednym z zadań statutowych Poradni Psychologiczno-Pedagogicznej jest orientacja i doradztwo zawodowe. Celem  </a:t>
            </a:r>
            <a:r>
              <a:rPr lang="en-US" sz="1957" b="1" spc="19">
                <a:solidFill>
                  <a:srgbClr val="23403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jest udzielanie uczniom pomocy w dokonywaniu wyboru kierunku kształcenia, zawodu i planowaniu kariery zawodowej</a:t>
            </a:r>
            <a:r>
              <a:rPr lang="en-US" sz="1957" spc="19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. Poradnia realizuje działania związane z informacją, orientacją i poradnictwem zawodowym dla szkół i placówek swojego rejonu. </a:t>
            </a:r>
          </a:p>
          <a:p>
            <a:pPr algn="l">
              <a:lnSpc>
                <a:spcPts val="3034"/>
              </a:lnSpc>
            </a:pPr>
            <a:r>
              <a:rPr lang="en-US" sz="1957" spc="19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Odbiorcami usług Poradni są uczniowie, rodzice i nauczyciele. Pracownicy Poradni realizują zadania z poradnictwa zawodowego na terenie Poradni oraz na terenie placówek, z którymi współpracują.</a:t>
            </a:r>
          </a:p>
          <a:p>
            <a:pPr algn="l">
              <a:lnSpc>
                <a:spcPts val="3034"/>
              </a:lnSpc>
            </a:pPr>
            <a:endParaRPr lang="en-US" sz="1957" spc="19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5" name="Freeform 55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82042" y="6532305"/>
            <a:ext cx="5421561" cy="154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klasy „profilowane” – rozbudowane o dodatkowe programy praktyk / staży/ wolontariatu w określonych zawodach – np. opieka zdrowotna, obróbka CNC, instalator wod – kan itp. zgodnie z zapotrzebowaniami lokalnego rynku pracy.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6" name="Freeform 56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827325"/>
            <a:ext cx="10556561" cy="1371358"/>
            <a:chOff x="0" y="0"/>
            <a:chExt cx="537697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612135"/>
            <a:ext cx="10556561" cy="1371358"/>
            <a:chOff x="0" y="0"/>
            <a:chExt cx="537697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68514" y="618000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822539" y="953338"/>
            <a:ext cx="638672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71008" y="2598348"/>
            <a:ext cx="8288292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3499" b="1" spc="34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Doradca zawodowy / nauczyciel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82042" y="6532305"/>
            <a:ext cx="5421561" cy="154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klasy „profilowane” – rozbudowane o dodatkowe programy praktyk / staży/ wolontariatu w określonych zawodach – np. opieka zdrowotna, obróbka CNC, instalator wod – kan itp. zgodnie z zapotrzebowaniami lokalnego rynku pracy.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6" name="Freeform 56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682042" y="8140032"/>
            <a:ext cx="5421561" cy="6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konkursy wiedzy o charakterze edukacyjno – zawodowym.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82042" y="6532305"/>
            <a:ext cx="5421561" cy="154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klasy „profilowane” – rozbudowane o dodatkowe programy praktyk / staży/ wolontariatu w określonych zawodach – np. opieka zdrowotna, obróbka CNC, instalator wod – kan itp. zgodnie z zapotrzebowaniami lokalnego rynku pracy.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6" name="Freeform 56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682042" y="8140032"/>
            <a:ext cx="5421561" cy="6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konkursy wiedzy o charakterze edukacyjno – zawodowym.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82042" y="8774832"/>
            <a:ext cx="5421561" cy="91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cykl spotkań motywacyjnych z zaproszonymi gośćmi – pozytywna energia dla przedsiębiorczości.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5" name="Freeform 55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6385556" y="6681604"/>
            <a:ext cx="4990459" cy="60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DZIEŃ ZAWODOWCA – organizacja spotkań młodzieży z pracodawcami określonych branż.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2042" y="6532305"/>
            <a:ext cx="5421561" cy="154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klasy „profilowane” – rozbudowane o dodatkowe programy praktyk / staży/ wolontariatu w określonych zawodach – np. opieka zdrowotna, obróbka CNC, instalator wod – kan itp. zgodnie z zapotrzebowaniami lokalnego rynku pracy.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82042" y="8140032"/>
            <a:ext cx="5421561" cy="6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konkursy wiedzy o charakterze edukacyjno – zawodowym.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82042" y="8774832"/>
            <a:ext cx="5421561" cy="91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cykl spotkań motywacyjnych z zaproszonymi gośćmi – pozytywna energia dla przedsiębiorczości.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385556" y="6681604"/>
            <a:ext cx="4990459" cy="60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DZIEŃ ZAWODOWCA – organizacja spotkań młodzieży z pracodawcami określonych branż.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6" name="Freeform 56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6385556" y="7400981"/>
            <a:ext cx="4990459" cy="123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Promocja dobrych praktyk- promowanie lokalnych firm na zajęciach Doradztwa Zaw.</a:t>
            </a:r>
          </a:p>
          <a:p>
            <a:pPr algn="l">
              <a:lnSpc>
                <a:spcPts val="2482"/>
              </a:lnSpc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na bazie dostarczonych materiałów  </a:t>
            </a:r>
          </a:p>
          <a:p>
            <a:pPr algn="l">
              <a:lnSpc>
                <a:spcPts val="2482"/>
              </a:lnSpc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promocyjnych.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82042" y="6532305"/>
            <a:ext cx="5421561" cy="154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klasy „profilowane” – rozbudowane o dodatkowe programy praktyk / staży/ wolontariatu w określonych zawodach – np. opieka zdrowotna, obróbka CNC, instalator wod – kan itp. zgodnie z zapotrzebowaniami lokalnego rynku pracy.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82042" y="8140032"/>
            <a:ext cx="5421561" cy="6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konkursy wiedzy o charakterze edukacyjno – zawodowym.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82042" y="8774832"/>
            <a:ext cx="5421561" cy="91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cykl spotkań motywacyjnych z zaproszonymi gośćmi – pozytywna energia dla przedsiębiorczości.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385556" y="6681604"/>
            <a:ext cx="4990459" cy="60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DZIEŃ ZAWODOWCA – organizacja spotkań młodzieży z pracodawcami określonych branż.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6" name="Freeform 56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6385556" y="7400981"/>
            <a:ext cx="4990459" cy="123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Promocja dobrych praktyk- promowanie lokalnych firm na zajęciach Doradztwa Zaw.</a:t>
            </a:r>
          </a:p>
          <a:p>
            <a:pPr algn="l">
              <a:lnSpc>
                <a:spcPts val="2482"/>
              </a:lnSpc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na bazie dostarczonych materiałów  </a:t>
            </a:r>
          </a:p>
          <a:p>
            <a:pPr algn="l">
              <a:lnSpc>
                <a:spcPts val="2482"/>
              </a:lnSpc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promocyjnych.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385556" y="8740841"/>
            <a:ext cx="4990459" cy="29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Monitoring głubczyckiego rynku pracy.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82042" y="6532305"/>
            <a:ext cx="5421561" cy="154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klasy „profilowane” – rozbudowane o dodatkowe programy praktyk / staży/ wolontariatu w określonych zawodach – np. opieka zdrowotna, obróbka CNC, instalator wod – kan itp. zgodnie z zapotrzebowaniami lokalnego rynku pracy.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82042" y="8140032"/>
            <a:ext cx="5421561" cy="6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konkursy wiedzy o charakterze edukacyjno – zawodowym.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82042" y="8774832"/>
            <a:ext cx="5421561" cy="91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cykl spotkań motywacyjnych z zaproszonymi gośćmi – pozytywna energia dla przedsiębiorczości.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012537" y="6672079"/>
            <a:ext cx="5048867" cy="154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Zainicjowanie Głubczyckiego Forum Zawodowego - cyklicznych spotkań poświęconych tematyce edukacyjno – zawodowej np. w formie konferencji + imprezy towarzyszące.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385556" y="6681604"/>
            <a:ext cx="4990459" cy="60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DZIEŃ ZAWODOWCA – organizacja spotkań młodzieży z pracodawcami określonych branż.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385556" y="7400981"/>
            <a:ext cx="4990459" cy="123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Promocja dobrych praktyk- promowanie lokalnych firm na zajęciach Doradztwa Zaw.</a:t>
            </a:r>
          </a:p>
          <a:p>
            <a:pPr algn="l">
              <a:lnSpc>
                <a:spcPts val="2482"/>
              </a:lnSpc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na bazie dostarczonych materiałów  </a:t>
            </a:r>
          </a:p>
          <a:p>
            <a:pPr algn="l">
              <a:lnSpc>
                <a:spcPts val="2482"/>
              </a:lnSpc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promocyjnych.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82042" y="6532305"/>
            <a:ext cx="5421561" cy="154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klasy „profilowane” – rozbudowane o dodatkowe programy praktyk / staży/ wolontariatu w określonych zawodach – np. opieka zdrowotna, obróbka CNC, instalator wod – kan itp. zgodnie z zapotrzebowaniami lokalnego rynku pracy.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82042" y="8140032"/>
            <a:ext cx="5421561" cy="6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konkursy wiedzy o charakterze edukacyjno – zawodowym.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82042" y="8774832"/>
            <a:ext cx="5421561" cy="91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cykl spotkań motywacyjnych z zaproszonymi gośćmi – pozytywna energia dla przedsiębiorczości.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385556" y="8740841"/>
            <a:ext cx="4990459" cy="29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Monitoring głubczyckiego rynku pracy.</a:t>
            </a:r>
          </a:p>
        </p:txBody>
      </p:sp>
      <p:sp>
        <p:nvSpPr>
          <p:cNvPr id="62" name="Freeform 62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7" t="-6284" r="-6284" b="-71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12396" y="6349084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883497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2592800" y="6358609"/>
            <a:ext cx="375637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46701" y="5625228"/>
            <a:ext cx="437461" cy="437461"/>
          </a:xfrm>
          <a:custGeom>
            <a:avLst/>
            <a:gdLst/>
            <a:ahLst/>
            <a:cxnLst/>
            <a:rect l="l" t="t" r="r" b="b"/>
            <a:pathLst>
              <a:path w="437461" h="437461">
                <a:moveTo>
                  <a:pt x="0" y="0"/>
                </a:moveTo>
                <a:lnTo>
                  <a:pt x="437461" y="0"/>
                </a:lnTo>
                <a:lnTo>
                  <a:pt x="437461" y="437461"/>
                </a:lnTo>
                <a:lnTo>
                  <a:pt x="0" y="437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34297" y="-2828705"/>
            <a:ext cx="25113866" cy="7364272"/>
            <a:chOff x="0" y="0"/>
            <a:chExt cx="2382046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2046" cy="698500"/>
            </a:xfrm>
            <a:custGeom>
              <a:avLst/>
              <a:gdLst/>
              <a:ahLst/>
              <a:cxnLst/>
              <a:rect l="l" t="t" r="r" b="b"/>
              <a:pathLst>
                <a:path w="2382046" h="698500">
                  <a:moveTo>
                    <a:pt x="2382046" y="349250"/>
                  </a:moveTo>
                  <a:lnTo>
                    <a:pt x="21788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178846" y="0"/>
                  </a:lnTo>
                  <a:lnTo>
                    <a:pt x="2382046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215344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26944" y="1767332"/>
            <a:ext cx="3019756" cy="3355285"/>
          </a:xfrm>
          <a:custGeom>
            <a:avLst/>
            <a:gdLst/>
            <a:ahLst/>
            <a:cxnLst/>
            <a:rect l="l" t="t" r="r" b="b"/>
            <a:pathLst>
              <a:path w="3019756" h="3355285">
                <a:moveTo>
                  <a:pt x="0" y="0"/>
                </a:moveTo>
                <a:lnTo>
                  <a:pt x="3019757" y="0"/>
                </a:lnTo>
                <a:lnTo>
                  <a:pt x="3019757" y="3355285"/>
                </a:lnTo>
                <a:lnTo>
                  <a:pt x="0" y="3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376069" y="-177634"/>
            <a:ext cx="9473424" cy="4914734"/>
            <a:chOff x="0" y="0"/>
            <a:chExt cx="1346398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6398" cy="698500"/>
            </a:xfrm>
            <a:custGeom>
              <a:avLst/>
              <a:gdLst/>
              <a:ahLst/>
              <a:cxnLst/>
              <a:rect l="l" t="t" r="r" b="b"/>
              <a:pathLst>
                <a:path w="1346398" h="698500">
                  <a:moveTo>
                    <a:pt x="1346398" y="349250"/>
                  </a:moveTo>
                  <a:lnTo>
                    <a:pt x="114319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143198" y="0"/>
                  </a:lnTo>
                  <a:lnTo>
                    <a:pt x="1346398" y="349250"/>
                  </a:lnTo>
                  <a:close/>
                </a:path>
              </a:pathLst>
            </a:custGeom>
            <a:blipFill>
              <a:blip r:embed="rId7"/>
              <a:stretch>
                <a:fillRect l="-740" t="-26548" b="-8674"/>
              </a:stretch>
            </a:blipFill>
            <a:ln w="190500" cap="sq">
              <a:solidFill>
                <a:srgbClr val="1C5858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424789" y="9995346"/>
            <a:ext cx="5593560" cy="573614"/>
            <a:chOff x="0" y="0"/>
            <a:chExt cx="6811374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11373" cy="698500"/>
            </a:xfrm>
            <a:custGeom>
              <a:avLst/>
              <a:gdLst/>
              <a:ahLst/>
              <a:cxnLst/>
              <a:rect l="l" t="t" r="r" b="b"/>
              <a:pathLst>
                <a:path w="6811373" h="698500">
                  <a:moveTo>
                    <a:pt x="6811373" y="349250"/>
                  </a:moveTo>
                  <a:lnTo>
                    <a:pt x="66081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608173" y="0"/>
                  </a:lnTo>
                  <a:lnTo>
                    <a:pt x="6811373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658277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32057" y="9886402"/>
            <a:ext cx="6747406" cy="772143"/>
            <a:chOff x="0" y="0"/>
            <a:chExt cx="6103875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3875" cy="698500"/>
            </a:xfrm>
            <a:custGeom>
              <a:avLst/>
              <a:gdLst/>
              <a:ahLst/>
              <a:cxnLst/>
              <a:rect l="l" t="t" r="r" b="b"/>
              <a:pathLst>
                <a:path w="6103875" h="698500">
                  <a:moveTo>
                    <a:pt x="6103875" y="349250"/>
                  </a:moveTo>
                  <a:lnTo>
                    <a:pt x="59006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00675" y="0"/>
                  </a:lnTo>
                  <a:lnTo>
                    <a:pt x="61038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75275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53B1B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9578520" y="-1508252"/>
            <a:ext cx="702244" cy="2059874"/>
          </a:xfrm>
          <a:custGeom>
            <a:avLst/>
            <a:gdLst/>
            <a:ahLst/>
            <a:cxnLst/>
            <a:rect l="l" t="t" r="r" b="b"/>
            <a:pathLst>
              <a:path w="702244" h="2059874">
                <a:moveTo>
                  <a:pt x="0" y="0"/>
                </a:moveTo>
                <a:lnTo>
                  <a:pt x="702244" y="0"/>
                </a:lnTo>
                <a:lnTo>
                  <a:pt x="702244" y="2059874"/>
                </a:lnTo>
                <a:lnTo>
                  <a:pt x="0" y="2059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726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04691" y="9258300"/>
            <a:ext cx="1433391" cy="1234508"/>
          </a:xfrm>
          <a:custGeom>
            <a:avLst/>
            <a:gdLst/>
            <a:ahLst/>
            <a:cxnLst/>
            <a:rect l="l" t="t" r="r" b="b"/>
            <a:pathLst>
              <a:path w="1433391" h="1234508">
                <a:moveTo>
                  <a:pt x="0" y="0"/>
                </a:moveTo>
                <a:lnTo>
                  <a:pt x="1433391" y="0"/>
                </a:lnTo>
                <a:lnTo>
                  <a:pt x="1433391" y="1234508"/>
                </a:lnTo>
                <a:lnTo>
                  <a:pt x="0" y="12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738132" y="299948"/>
            <a:ext cx="2245777" cy="769179"/>
          </a:xfrm>
          <a:custGeom>
            <a:avLst/>
            <a:gdLst/>
            <a:ahLst/>
            <a:cxnLst/>
            <a:rect l="l" t="t" r="r" b="b"/>
            <a:pathLst>
              <a:path w="2245777" h="769179">
                <a:moveTo>
                  <a:pt x="0" y="0"/>
                </a:moveTo>
                <a:lnTo>
                  <a:pt x="2245778" y="0"/>
                </a:lnTo>
                <a:lnTo>
                  <a:pt x="2245778" y="769179"/>
                </a:lnTo>
                <a:lnTo>
                  <a:pt x="0" y="769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412396" y="5284019"/>
            <a:ext cx="3756376" cy="797977"/>
            <a:chOff x="0" y="0"/>
            <a:chExt cx="3288102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88102" cy="698500"/>
            </a:xfrm>
            <a:custGeom>
              <a:avLst/>
              <a:gdLst/>
              <a:ahLst/>
              <a:cxnLst/>
              <a:rect l="l" t="t" r="r" b="b"/>
              <a:pathLst>
                <a:path w="3288102" h="698500">
                  <a:moveTo>
                    <a:pt x="3288102" y="349250"/>
                  </a:moveTo>
                  <a:lnTo>
                    <a:pt x="308490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084902" y="0"/>
                  </a:lnTo>
                  <a:lnTo>
                    <a:pt x="3288102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66675"/>
              <a:ext cx="305950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07646" y="5373749"/>
            <a:ext cx="719729" cy="618517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83497" y="5284019"/>
            <a:ext cx="4492518" cy="797977"/>
            <a:chOff x="0" y="0"/>
            <a:chExt cx="3932476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32475" cy="698500"/>
            </a:xfrm>
            <a:custGeom>
              <a:avLst/>
              <a:gdLst/>
              <a:ahLst/>
              <a:cxnLst/>
              <a:rect l="l" t="t" r="r" b="b"/>
              <a:pathLst>
                <a:path w="3932475" h="698500">
                  <a:moveTo>
                    <a:pt x="3932475" y="349250"/>
                  </a:moveTo>
                  <a:lnTo>
                    <a:pt x="372927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3729275" y="0"/>
                  </a:lnTo>
                  <a:lnTo>
                    <a:pt x="3932475" y="349250"/>
                  </a:ln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66675"/>
              <a:ext cx="3703876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978747" y="5373749"/>
            <a:ext cx="719729" cy="618517"/>
            <a:chOff x="0" y="0"/>
            <a:chExt cx="812800" cy="6985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592800" y="5284019"/>
            <a:ext cx="3756376" cy="797977"/>
            <a:chOff x="0" y="0"/>
            <a:chExt cx="5008501" cy="106396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08501" cy="1063969"/>
              <a:chOff x="0" y="0"/>
              <a:chExt cx="3288102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288102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3288102" h="698500">
                    <a:moveTo>
                      <a:pt x="3288102" y="349250"/>
                    </a:moveTo>
                    <a:lnTo>
                      <a:pt x="3084902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3084902" y="0"/>
                    </a:lnTo>
                    <a:lnTo>
                      <a:pt x="3288102" y="349250"/>
                    </a:ln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14300" y="-66675"/>
                <a:ext cx="3059502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27000" y="119640"/>
              <a:ext cx="959638" cy="824689"/>
              <a:chOff x="0" y="0"/>
              <a:chExt cx="812800" cy="6985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383967" y="351144"/>
              <a:ext cx="445704" cy="445704"/>
            </a:xfrm>
            <a:custGeom>
              <a:avLst/>
              <a:gdLst/>
              <a:ahLst/>
              <a:cxnLst/>
              <a:rect l="l" t="t" r="r" b="b"/>
              <a:pathLst>
                <a:path w="445704" h="445704">
                  <a:moveTo>
                    <a:pt x="0" y="0"/>
                  </a:moveTo>
                  <a:lnTo>
                    <a:pt x="445704" y="0"/>
                  </a:lnTo>
                  <a:lnTo>
                    <a:pt x="445704" y="445704"/>
                  </a:lnTo>
                  <a:lnTo>
                    <a:pt x="0" y="44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279461" y="97644"/>
              <a:ext cx="2206308" cy="773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PUP</a:t>
              </a:r>
            </a:p>
          </p:txBody>
        </p:sp>
      </p:grpSp>
      <p:sp>
        <p:nvSpPr>
          <p:cNvPr id="49" name="Freeform 49"/>
          <p:cNvSpPr/>
          <p:nvPr/>
        </p:nvSpPr>
        <p:spPr>
          <a:xfrm>
            <a:off x="7103190" y="5471716"/>
            <a:ext cx="470844" cy="422582"/>
          </a:xfrm>
          <a:custGeom>
            <a:avLst/>
            <a:gdLst/>
            <a:ahLst/>
            <a:cxnLst/>
            <a:rect l="l" t="t" r="r" b="b"/>
            <a:pathLst>
              <a:path w="470844" h="422582">
                <a:moveTo>
                  <a:pt x="0" y="0"/>
                </a:moveTo>
                <a:lnTo>
                  <a:pt x="470844" y="0"/>
                </a:lnTo>
                <a:lnTo>
                  <a:pt x="470844" y="422582"/>
                </a:lnTo>
                <a:lnTo>
                  <a:pt x="0" y="422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10552" y="5442586"/>
            <a:ext cx="494739" cy="494739"/>
          </a:xfrm>
          <a:custGeom>
            <a:avLst/>
            <a:gdLst/>
            <a:ahLst/>
            <a:cxnLst/>
            <a:rect l="l" t="t" r="r" b="b"/>
            <a:pathLst>
              <a:path w="494739" h="494739">
                <a:moveTo>
                  <a:pt x="0" y="0"/>
                </a:moveTo>
                <a:lnTo>
                  <a:pt x="494739" y="0"/>
                </a:lnTo>
                <a:lnTo>
                  <a:pt x="494739" y="494739"/>
                </a:lnTo>
                <a:lnTo>
                  <a:pt x="0" y="494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1412396" y="1104900"/>
            <a:ext cx="8611655" cy="140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8"/>
              </a:lnSpc>
            </a:pPr>
            <a:r>
              <a:rPr lang="en-US" sz="5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wspólne działania  w Doradztwie Zawodowym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07646" y="3059852"/>
            <a:ext cx="720517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propozycja podjecia wspólnych inicjatyw realizowanych w ramach “rozbudowanego” doradztwa zawodowego w powiecie głubczyckim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012537" y="6672079"/>
            <a:ext cx="5048867" cy="154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Zainicjowanie Głubczyckiego Forum Zawodowego - cyklicznych spotkań poświęconych tematyce edukacyjno – zawodowej np. w formie konferencji + imprezy towarzyszące.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71991" y="5333439"/>
            <a:ext cx="165473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738318" y="5333439"/>
            <a:ext cx="3385261" cy="60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PRACODAWCA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385556" y="6681604"/>
            <a:ext cx="4990459" cy="60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DZIEŃ ZAWODOWCA – organizacja spotkań młodzieży z pracodawcami określonych branż.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385556" y="7400981"/>
            <a:ext cx="4990459" cy="123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Promocja dobrych praktyk- promowanie lokalnych firm na zajęciach Doradztwa Zaw.</a:t>
            </a:r>
          </a:p>
          <a:p>
            <a:pPr algn="l">
              <a:lnSpc>
                <a:spcPts val="2482"/>
              </a:lnSpc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na bazie dostarczonych materiałów  </a:t>
            </a:r>
          </a:p>
          <a:p>
            <a:pPr algn="l">
              <a:lnSpc>
                <a:spcPts val="2482"/>
              </a:lnSpc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promocyjnych.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82042" y="6532305"/>
            <a:ext cx="5421561" cy="154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klasy „profilowane” – rozbudowane o dodatkowe programy praktyk / staży/ wolontariatu w określonych zawodach – np. opieka zdrowotna, obróbka CNC, instalator wod – kan itp. zgodnie z zapotrzebowaniami lokalnego rynku pracy.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82042" y="8140032"/>
            <a:ext cx="5421561" cy="6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konkursy wiedzy o charakterze edukacyjno – zawodowym.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82042" y="8774832"/>
            <a:ext cx="5421561" cy="91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479"/>
              </a:lnSpc>
              <a:buFont typeface="Arial"/>
              <a:buChar char="•"/>
            </a:pPr>
            <a:r>
              <a:rPr lang="en-US" sz="1599" spc="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cykl spotkań motywacyjnych z zaproszonymi gośćmi – pozytywna energia dla przedsiębiorczości.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385556" y="8740841"/>
            <a:ext cx="4990459" cy="29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Monitoring głubczyckiego rynku pracy.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2012537" y="8334509"/>
            <a:ext cx="4990459" cy="123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822" lvl="1" indent="-172911" algn="l">
              <a:lnSpc>
                <a:spcPts val="2482"/>
              </a:lnSpc>
              <a:buFont typeface="Arial"/>
              <a:buChar char="•"/>
            </a:pPr>
            <a:r>
              <a:rPr lang="en-US" sz="1601" spc="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Realizacja działań w oparciu o współpracę partnerów zewnętrznych: Opolskie Centrum Rozwoju Gospodarki, Opolskie Centrum Edukacji, Wojewódzki Urząd Pracy + …</a:t>
            </a:r>
          </a:p>
        </p:txBody>
      </p:sp>
      <p:sp>
        <p:nvSpPr>
          <p:cNvPr id="63" name="Freeform 63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47" t="-5631" r="-5631" b="-484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46220" y="-277128"/>
            <a:ext cx="12449971" cy="573614"/>
            <a:chOff x="0" y="0"/>
            <a:chExt cx="15160541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48828" y="-386071"/>
            <a:ext cx="11244755" cy="772143"/>
            <a:chOff x="0" y="0"/>
            <a:chExt cx="10172291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748100" y="9866136"/>
            <a:ext cx="10150958" cy="772143"/>
            <a:chOff x="0" y="0"/>
            <a:chExt cx="9182814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82815" cy="698500"/>
            </a:xfrm>
            <a:custGeom>
              <a:avLst/>
              <a:gdLst/>
              <a:ahLst/>
              <a:cxnLst/>
              <a:rect l="l" t="t" r="r" b="b"/>
              <a:pathLst>
                <a:path w="9182815" h="698500">
                  <a:moveTo>
                    <a:pt x="9182815" y="349250"/>
                  </a:moveTo>
                  <a:lnTo>
                    <a:pt x="89796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8979615" y="0"/>
                  </a:lnTo>
                  <a:lnTo>
                    <a:pt x="9182815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895421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331811" y="2284319"/>
            <a:ext cx="5673550" cy="6441116"/>
          </a:xfrm>
          <a:custGeom>
            <a:avLst/>
            <a:gdLst/>
            <a:ahLst/>
            <a:cxnLst/>
            <a:rect l="l" t="t" r="r" b="b"/>
            <a:pathLst>
              <a:path w="5673550" h="6441116">
                <a:moveTo>
                  <a:pt x="0" y="0"/>
                </a:moveTo>
                <a:lnTo>
                  <a:pt x="5673550" y="0"/>
                </a:lnTo>
                <a:lnTo>
                  <a:pt x="5673550" y="6441116"/>
                </a:lnTo>
                <a:lnTo>
                  <a:pt x="0" y="6441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56859" y="3760487"/>
            <a:ext cx="454285" cy="453149"/>
          </a:xfrm>
          <a:custGeom>
            <a:avLst/>
            <a:gdLst/>
            <a:ahLst/>
            <a:cxnLst/>
            <a:rect l="l" t="t" r="r" b="b"/>
            <a:pathLst>
              <a:path w="454285" h="453149">
                <a:moveTo>
                  <a:pt x="0" y="0"/>
                </a:moveTo>
                <a:lnTo>
                  <a:pt x="454285" y="0"/>
                </a:lnTo>
                <a:lnTo>
                  <a:pt x="454285" y="453149"/>
                </a:lnTo>
                <a:lnTo>
                  <a:pt x="0" y="453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2646670" y="560879"/>
            <a:ext cx="12887345" cy="851596"/>
            <a:chOff x="0" y="0"/>
            <a:chExt cx="6564156" cy="4337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64156" cy="433759"/>
            </a:xfrm>
            <a:custGeom>
              <a:avLst/>
              <a:gdLst/>
              <a:ahLst/>
              <a:cxnLst/>
              <a:rect l="l" t="t" r="r" b="b"/>
              <a:pathLst>
                <a:path w="6564156" h="433759">
                  <a:moveTo>
                    <a:pt x="6564156" y="216880"/>
                  </a:moveTo>
                  <a:lnTo>
                    <a:pt x="6360956" y="433759"/>
                  </a:lnTo>
                  <a:lnTo>
                    <a:pt x="203200" y="433759"/>
                  </a:lnTo>
                  <a:lnTo>
                    <a:pt x="0" y="216880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168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66675"/>
              <a:ext cx="6335556" cy="500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646670" y="470818"/>
            <a:ext cx="12887345" cy="877959"/>
            <a:chOff x="0" y="0"/>
            <a:chExt cx="6564156" cy="44718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564156" cy="447187"/>
            </a:xfrm>
            <a:custGeom>
              <a:avLst/>
              <a:gdLst/>
              <a:ahLst/>
              <a:cxnLst/>
              <a:rect l="l" t="t" r="r" b="b"/>
              <a:pathLst>
                <a:path w="6564156" h="447187">
                  <a:moveTo>
                    <a:pt x="6564156" y="223594"/>
                  </a:moveTo>
                  <a:lnTo>
                    <a:pt x="6360956" y="447187"/>
                  </a:lnTo>
                  <a:lnTo>
                    <a:pt x="203200" y="447187"/>
                  </a:lnTo>
                  <a:lnTo>
                    <a:pt x="0" y="223594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23594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6335556" cy="513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-5906365" y="722155"/>
            <a:ext cx="15394534" cy="48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44"/>
              </a:lnSpc>
            </a:pPr>
            <a:r>
              <a:rPr lang="en-US" sz="3600" spc="13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OCZEKIWANE  REZULTATY</a:t>
            </a:r>
          </a:p>
        </p:txBody>
      </p:sp>
      <p:sp>
        <p:nvSpPr>
          <p:cNvPr id="21" name="Freeform 21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646670" y="5589068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47" t="-5631" r="-5631" b="-484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46220" y="-277128"/>
            <a:ext cx="12449971" cy="573614"/>
            <a:chOff x="0" y="0"/>
            <a:chExt cx="15160541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48828" y="-386071"/>
            <a:ext cx="11244755" cy="772143"/>
            <a:chOff x="0" y="0"/>
            <a:chExt cx="10172291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748100" y="9866136"/>
            <a:ext cx="10150958" cy="772143"/>
            <a:chOff x="0" y="0"/>
            <a:chExt cx="9182814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82815" cy="698500"/>
            </a:xfrm>
            <a:custGeom>
              <a:avLst/>
              <a:gdLst/>
              <a:ahLst/>
              <a:cxnLst/>
              <a:rect l="l" t="t" r="r" b="b"/>
              <a:pathLst>
                <a:path w="9182815" h="698500">
                  <a:moveTo>
                    <a:pt x="9182815" y="349250"/>
                  </a:moveTo>
                  <a:lnTo>
                    <a:pt x="89796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8979615" y="0"/>
                  </a:lnTo>
                  <a:lnTo>
                    <a:pt x="9182815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895421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331811" y="2284319"/>
            <a:ext cx="5673550" cy="6441116"/>
          </a:xfrm>
          <a:custGeom>
            <a:avLst/>
            <a:gdLst/>
            <a:ahLst/>
            <a:cxnLst/>
            <a:rect l="l" t="t" r="r" b="b"/>
            <a:pathLst>
              <a:path w="5673550" h="6441116">
                <a:moveTo>
                  <a:pt x="0" y="0"/>
                </a:moveTo>
                <a:lnTo>
                  <a:pt x="5673550" y="0"/>
                </a:lnTo>
                <a:lnTo>
                  <a:pt x="5673550" y="6441116"/>
                </a:lnTo>
                <a:lnTo>
                  <a:pt x="0" y="6441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56859" y="3760487"/>
            <a:ext cx="454285" cy="453149"/>
          </a:xfrm>
          <a:custGeom>
            <a:avLst/>
            <a:gdLst/>
            <a:ahLst/>
            <a:cxnLst/>
            <a:rect l="l" t="t" r="r" b="b"/>
            <a:pathLst>
              <a:path w="454285" h="453149">
                <a:moveTo>
                  <a:pt x="0" y="0"/>
                </a:moveTo>
                <a:lnTo>
                  <a:pt x="454285" y="0"/>
                </a:lnTo>
                <a:lnTo>
                  <a:pt x="454285" y="453149"/>
                </a:lnTo>
                <a:lnTo>
                  <a:pt x="0" y="453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9991180" y="2983408"/>
            <a:ext cx="2740351" cy="1003654"/>
          </a:xfrm>
          <a:custGeom>
            <a:avLst/>
            <a:gdLst/>
            <a:ahLst/>
            <a:cxnLst/>
            <a:rect l="l" t="t" r="r" b="b"/>
            <a:pathLst>
              <a:path w="2740351" h="1003654">
                <a:moveTo>
                  <a:pt x="2740351" y="0"/>
                </a:moveTo>
                <a:lnTo>
                  <a:pt x="0" y="0"/>
                </a:lnTo>
                <a:lnTo>
                  <a:pt x="0" y="1003653"/>
                </a:lnTo>
                <a:lnTo>
                  <a:pt x="2740351" y="1003653"/>
                </a:lnTo>
                <a:lnTo>
                  <a:pt x="27403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420364" y="2260449"/>
            <a:ext cx="622531" cy="622531"/>
            <a:chOff x="0" y="0"/>
            <a:chExt cx="196283" cy="1962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96283" cy="2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470813" y="2376102"/>
            <a:ext cx="521635" cy="391226"/>
          </a:xfrm>
          <a:custGeom>
            <a:avLst/>
            <a:gdLst/>
            <a:ahLst/>
            <a:cxnLst/>
            <a:rect l="l" t="t" r="r" b="b"/>
            <a:pathLst>
              <a:path w="521635" h="391226">
                <a:moveTo>
                  <a:pt x="0" y="0"/>
                </a:moveTo>
                <a:lnTo>
                  <a:pt x="521634" y="0"/>
                </a:lnTo>
                <a:lnTo>
                  <a:pt x="521634" y="391226"/>
                </a:lnTo>
                <a:lnTo>
                  <a:pt x="0" y="391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14839581" y="2170320"/>
            <a:ext cx="937237" cy="937237"/>
          </a:xfrm>
          <a:custGeom>
            <a:avLst/>
            <a:gdLst/>
            <a:ahLst/>
            <a:cxnLst/>
            <a:rect l="l" t="t" r="r" b="b"/>
            <a:pathLst>
              <a:path w="937237" h="937237">
                <a:moveTo>
                  <a:pt x="0" y="0"/>
                </a:moveTo>
                <a:lnTo>
                  <a:pt x="937237" y="0"/>
                </a:lnTo>
                <a:lnTo>
                  <a:pt x="937237" y="937236"/>
                </a:lnTo>
                <a:lnTo>
                  <a:pt x="0" y="937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1221919" y="2354347"/>
            <a:ext cx="3848718" cy="4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</a:pPr>
            <a:r>
              <a:rPr lang="en-US" sz="2623" spc="26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Depopulacja regionu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2646670" y="560879"/>
            <a:ext cx="12887345" cy="851596"/>
            <a:chOff x="0" y="0"/>
            <a:chExt cx="6564156" cy="43375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564156" cy="433759"/>
            </a:xfrm>
            <a:custGeom>
              <a:avLst/>
              <a:gdLst/>
              <a:ahLst/>
              <a:cxnLst/>
              <a:rect l="l" t="t" r="r" b="b"/>
              <a:pathLst>
                <a:path w="6564156" h="433759">
                  <a:moveTo>
                    <a:pt x="6564156" y="216880"/>
                  </a:moveTo>
                  <a:lnTo>
                    <a:pt x="6360956" y="433759"/>
                  </a:lnTo>
                  <a:lnTo>
                    <a:pt x="203200" y="433759"/>
                  </a:lnTo>
                  <a:lnTo>
                    <a:pt x="0" y="216880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168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6335556" cy="500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2646670" y="470818"/>
            <a:ext cx="12887345" cy="877959"/>
            <a:chOff x="0" y="0"/>
            <a:chExt cx="6564156" cy="44718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564156" cy="447187"/>
            </a:xfrm>
            <a:custGeom>
              <a:avLst/>
              <a:gdLst/>
              <a:ahLst/>
              <a:cxnLst/>
              <a:rect l="l" t="t" r="r" b="b"/>
              <a:pathLst>
                <a:path w="6564156" h="447187">
                  <a:moveTo>
                    <a:pt x="6564156" y="223594"/>
                  </a:moveTo>
                  <a:lnTo>
                    <a:pt x="6360956" y="447187"/>
                  </a:lnTo>
                  <a:lnTo>
                    <a:pt x="203200" y="447187"/>
                  </a:lnTo>
                  <a:lnTo>
                    <a:pt x="0" y="223594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23594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66675"/>
              <a:ext cx="6335556" cy="513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-5906365" y="722155"/>
            <a:ext cx="15394534" cy="94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44"/>
              </a:lnSpc>
            </a:pPr>
            <a:r>
              <a:rPr lang="en-US" sz="3600" spc="13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OCZEKIWANE  REZULTATY</a:t>
            </a:r>
          </a:p>
          <a:p>
            <a:pPr algn="r">
              <a:lnSpc>
                <a:spcPts val="3744"/>
              </a:lnSpc>
            </a:pPr>
            <a:endParaRPr lang="en-US" sz="3600" spc="133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646670" y="5589068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47" t="-5631" r="-5631" b="-484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46220" y="-277128"/>
            <a:ext cx="12449971" cy="573614"/>
            <a:chOff x="0" y="0"/>
            <a:chExt cx="15160541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48828" y="-386071"/>
            <a:ext cx="11244755" cy="772143"/>
            <a:chOff x="0" y="0"/>
            <a:chExt cx="10172291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748100" y="9866136"/>
            <a:ext cx="10150958" cy="772143"/>
            <a:chOff x="0" y="0"/>
            <a:chExt cx="9182814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82815" cy="698500"/>
            </a:xfrm>
            <a:custGeom>
              <a:avLst/>
              <a:gdLst/>
              <a:ahLst/>
              <a:cxnLst/>
              <a:rect l="l" t="t" r="r" b="b"/>
              <a:pathLst>
                <a:path w="9182815" h="698500">
                  <a:moveTo>
                    <a:pt x="9182815" y="349250"/>
                  </a:moveTo>
                  <a:lnTo>
                    <a:pt x="89796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8979615" y="0"/>
                  </a:lnTo>
                  <a:lnTo>
                    <a:pt x="9182815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895421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331811" y="2284319"/>
            <a:ext cx="5673550" cy="6441116"/>
          </a:xfrm>
          <a:custGeom>
            <a:avLst/>
            <a:gdLst/>
            <a:ahLst/>
            <a:cxnLst/>
            <a:rect l="l" t="t" r="r" b="b"/>
            <a:pathLst>
              <a:path w="5673550" h="6441116">
                <a:moveTo>
                  <a:pt x="0" y="0"/>
                </a:moveTo>
                <a:lnTo>
                  <a:pt x="5673550" y="0"/>
                </a:lnTo>
                <a:lnTo>
                  <a:pt x="5673550" y="6441116"/>
                </a:lnTo>
                <a:lnTo>
                  <a:pt x="0" y="6441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11010" y="4393986"/>
            <a:ext cx="2740351" cy="1003654"/>
          </a:xfrm>
          <a:custGeom>
            <a:avLst/>
            <a:gdLst/>
            <a:ahLst/>
            <a:cxnLst/>
            <a:rect l="l" t="t" r="r" b="b"/>
            <a:pathLst>
              <a:path w="2740351" h="1003654">
                <a:moveTo>
                  <a:pt x="0" y="0"/>
                </a:moveTo>
                <a:lnTo>
                  <a:pt x="2740352" y="0"/>
                </a:lnTo>
                <a:lnTo>
                  <a:pt x="2740352" y="1003654"/>
                </a:lnTo>
                <a:lnTo>
                  <a:pt x="0" y="1003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172736" y="3675796"/>
            <a:ext cx="622531" cy="622531"/>
            <a:chOff x="0" y="0"/>
            <a:chExt cx="196283" cy="1962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96283" cy="2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9991180" y="2983408"/>
            <a:ext cx="2740351" cy="1003654"/>
          </a:xfrm>
          <a:custGeom>
            <a:avLst/>
            <a:gdLst/>
            <a:ahLst/>
            <a:cxnLst/>
            <a:rect l="l" t="t" r="r" b="b"/>
            <a:pathLst>
              <a:path w="2740351" h="1003654">
                <a:moveTo>
                  <a:pt x="2740351" y="0"/>
                </a:moveTo>
                <a:lnTo>
                  <a:pt x="0" y="0"/>
                </a:lnTo>
                <a:lnTo>
                  <a:pt x="0" y="1003653"/>
                </a:lnTo>
                <a:lnTo>
                  <a:pt x="2740351" y="1003653"/>
                </a:lnTo>
                <a:lnTo>
                  <a:pt x="2740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420364" y="2260449"/>
            <a:ext cx="622531" cy="622531"/>
            <a:chOff x="0" y="0"/>
            <a:chExt cx="196283" cy="1962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96283" cy="2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470813" y="2376102"/>
            <a:ext cx="521635" cy="391226"/>
          </a:xfrm>
          <a:custGeom>
            <a:avLst/>
            <a:gdLst/>
            <a:ahLst/>
            <a:cxnLst/>
            <a:rect l="l" t="t" r="r" b="b"/>
            <a:pathLst>
              <a:path w="521635" h="391226">
                <a:moveTo>
                  <a:pt x="0" y="0"/>
                </a:moveTo>
                <a:lnTo>
                  <a:pt x="521634" y="0"/>
                </a:lnTo>
                <a:lnTo>
                  <a:pt x="521634" y="391226"/>
                </a:lnTo>
                <a:lnTo>
                  <a:pt x="0" y="39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00000">
            <a:off x="14839581" y="2170320"/>
            <a:ext cx="937237" cy="937237"/>
          </a:xfrm>
          <a:custGeom>
            <a:avLst/>
            <a:gdLst/>
            <a:ahLst/>
            <a:cxnLst/>
            <a:rect l="l" t="t" r="r" b="b"/>
            <a:pathLst>
              <a:path w="937237" h="937237">
                <a:moveTo>
                  <a:pt x="0" y="0"/>
                </a:moveTo>
                <a:lnTo>
                  <a:pt x="937237" y="0"/>
                </a:lnTo>
                <a:lnTo>
                  <a:pt x="937237" y="937236"/>
                </a:lnTo>
                <a:lnTo>
                  <a:pt x="0" y="937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017812" y="3814871"/>
            <a:ext cx="3848718" cy="4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</a:pPr>
            <a:r>
              <a:rPr lang="en-US" sz="2623" spc="26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Stopa bezrobocia</a:t>
            </a:r>
          </a:p>
        </p:txBody>
      </p:sp>
      <p:sp>
        <p:nvSpPr>
          <p:cNvPr id="24" name="Freeform 24"/>
          <p:cNvSpPr/>
          <p:nvPr/>
        </p:nvSpPr>
        <p:spPr>
          <a:xfrm rot="5400000">
            <a:off x="1907328" y="3518443"/>
            <a:ext cx="937237" cy="937237"/>
          </a:xfrm>
          <a:custGeom>
            <a:avLst/>
            <a:gdLst/>
            <a:ahLst/>
            <a:cxnLst/>
            <a:rect l="l" t="t" r="r" b="b"/>
            <a:pathLst>
              <a:path w="937237" h="937237">
                <a:moveTo>
                  <a:pt x="0" y="0"/>
                </a:moveTo>
                <a:lnTo>
                  <a:pt x="937236" y="0"/>
                </a:lnTo>
                <a:lnTo>
                  <a:pt x="937236" y="937237"/>
                </a:lnTo>
                <a:lnTo>
                  <a:pt x="0" y="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251914" y="3785145"/>
            <a:ext cx="464176" cy="403833"/>
          </a:xfrm>
          <a:custGeom>
            <a:avLst/>
            <a:gdLst/>
            <a:ahLst/>
            <a:cxnLst/>
            <a:rect l="l" t="t" r="r" b="b"/>
            <a:pathLst>
              <a:path w="464176" h="403833">
                <a:moveTo>
                  <a:pt x="0" y="0"/>
                </a:moveTo>
                <a:lnTo>
                  <a:pt x="464175" y="0"/>
                </a:lnTo>
                <a:lnTo>
                  <a:pt x="464175" y="403833"/>
                </a:lnTo>
                <a:lnTo>
                  <a:pt x="0" y="403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1221919" y="2354347"/>
            <a:ext cx="3848718" cy="4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</a:pPr>
            <a:r>
              <a:rPr lang="en-US" sz="2623" spc="26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Depopulacja regionu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-2646670" y="560879"/>
            <a:ext cx="12887345" cy="851596"/>
            <a:chOff x="0" y="0"/>
            <a:chExt cx="6564156" cy="43375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564156" cy="433759"/>
            </a:xfrm>
            <a:custGeom>
              <a:avLst/>
              <a:gdLst/>
              <a:ahLst/>
              <a:cxnLst/>
              <a:rect l="l" t="t" r="r" b="b"/>
              <a:pathLst>
                <a:path w="6564156" h="433759">
                  <a:moveTo>
                    <a:pt x="6564156" y="216880"/>
                  </a:moveTo>
                  <a:lnTo>
                    <a:pt x="6360956" y="433759"/>
                  </a:lnTo>
                  <a:lnTo>
                    <a:pt x="203200" y="433759"/>
                  </a:lnTo>
                  <a:lnTo>
                    <a:pt x="0" y="216880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168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14300" y="-66675"/>
              <a:ext cx="6335556" cy="500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2646670" y="470818"/>
            <a:ext cx="12887345" cy="877959"/>
            <a:chOff x="0" y="0"/>
            <a:chExt cx="6564156" cy="44718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564156" cy="447187"/>
            </a:xfrm>
            <a:custGeom>
              <a:avLst/>
              <a:gdLst/>
              <a:ahLst/>
              <a:cxnLst/>
              <a:rect l="l" t="t" r="r" b="b"/>
              <a:pathLst>
                <a:path w="6564156" h="447187">
                  <a:moveTo>
                    <a:pt x="6564156" y="223594"/>
                  </a:moveTo>
                  <a:lnTo>
                    <a:pt x="6360956" y="447187"/>
                  </a:lnTo>
                  <a:lnTo>
                    <a:pt x="203200" y="447187"/>
                  </a:lnTo>
                  <a:lnTo>
                    <a:pt x="0" y="223594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23594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66675"/>
              <a:ext cx="6335556" cy="513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-5906365" y="722155"/>
            <a:ext cx="15394534" cy="48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44"/>
              </a:lnSpc>
            </a:pPr>
            <a:r>
              <a:rPr lang="en-US" sz="3600" spc="13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OCZEKIWANE  REZULTATY</a:t>
            </a:r>
          </a:p>
        </p:txBody>
      </p:sp>
      <p:sp>
        <p:nvSpPr>
          <p:cNvPr id="34" name="Freeform 34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-2646670" y="5589068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827325"/>
            <a:ext cx="10556561" cy="1371358"/>
            <a:chOff x="0" y="0"/>
            <a:chExt cx="537697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612135"/>
            <a:ext cx="10556561" cy="1371358"/>
            <a:chOff x="0" y="0"/>
            <a:chExt cx="537697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68514" y="618000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822539" y="953338"/>
            <a:ext cx="638672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71008" y="2598348"/>
            <a:ext cx="8288292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3499" b="1" spc="34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Doradca zawodowy / nauczyciel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771369" y="3756839"/>
            <a:ext cx="8099133" cy="1082675"/>
            <a:chOff x="0" y="0"/>
            <a:chExt cx="10798844" cy="144356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117897" y="210704"/>
              <a:ext cx="757887" cy="618626"/>
            </a:xfrm>
            <a:custGeom>
              <a:avLst/>
              <a:gdLst/>
              <a:ahLst/>
              <a:cxnLst/>
              <a:rect l="l" t="t" r="r" b="b"/>
              <a:pathLst>
                <a:path w="757887" h="618626">
                  <a:moveTo>
                    <a:pt x="0" y="0"/>
                  </a:moveTo>
                  <a:lnTo>
                    <a:pt x="757888" y="0"/>
                  </a:lnTo>
                  <a:lnTo>
                    <a:pt x="757888" y="618626"/>
                  </a:lnTo>
                  <a:lnTo>
                    <a:pt x="0" y="618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401560" y="-76200"/>
              <a:ext cx="9397285" cy="1519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Transfer  wiedzy o rynku pracy,  budowaniu rozwoju zawodowego (ścieżkach kariery), przygotowanie uczniów do wyboru zawodu i kierunku kształcenia. 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47" t="-5631" r="-5631" b="-484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46220" y="-277128"/>
            <a:ext cx="12449971" cy="573614"/>
            <a:chOff x="0" y="0"/>
            <a:chExt cx="15160541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160541" cy="698500"/>
            </a:xfrm>
            <a:custGeom>
              <a:avLst/>
              <a:gdLst/>
              <a:ahLst/>
              <a:cxnLst/>
              <a:rect l="l" t="t" r="r" b="b"/>
              <a:pathLst>
                <a:path w="15160541" h="698500">
                  <a:moveTo>
                    <a:pt x="15160541" y="349250"/>
                  </a:moveTo>
                  <a:lnTo>
                    <a:pt x="149573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957341" y="0"/>
                  </a:lnTo>
                  <a:lnTo>
                    <a:pt x="15160541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66675"/>
              <a:ext cx="14931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48828" y="-386071"/>
            <a:ext cx="11244755" cy="772143"/>
            <a:chOff x="0" y="0"/>
            <a:chExt cx="10172291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72291" cy="698500"/>
            </a:xfrm>
            <a:custGeom>
              <a:avLst/>
              <a:gdLst/>
              <a:ahLst/>
              <a:cxnLst/>
              <a:rect l="l" t="t" r="r" b="b"/>
              <a:pathLst>
                <a:path w="10172291" h="698500">
                  <a:moveTo>
                    <a:pt x="10172291" y="349250"/>
                  </a:moveTo>
                  <a:lnTo>
                    <a:pt x="996909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9969091" y="0"/>
                  </a:lnTo>
                  <a:lnTo>
                    <a:pt x="1017229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994369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748100" y="9866136"/>
            <a:ext cx="10150958" cy="772143"/>
            <a:chOff x="0" y="0"/>
            <a:chExt cx="9182814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82815" cy="698500"/>
            </a:xfrm>
            <a:custGeom>
              <a:avLst/>
              <a:gdLst/>
              <a:ahLst/>
              <a:cxnLst/>
              <a:rect l="l" t="t" r="r" b="b"/>
              <a:pathLst>
                <a:path w="9182815" h="698500">
                  <a:moveTo>
                    <a:pt x="9182815" y="349250"/>
                  </a:moveTo>
                  <a:lnTo>
                    <a:pt x="897961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8979615" y="0"/>
                  </a:lnTo>
                  <a:lnTo>
                    <a:pt x="9182815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895421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331811" y="2284319"/>
            <a:ext cx="5673550" cy="6441116"/>
          </a:xfrm>
          <a:custGeom>
            <a:avLst/>
            <a:gdLst/>
            <a:ahLst/>
            <a:cxnLst/>
            <a:rect l="l" t="t" r="r" b="b"/>
            <a:pathLst>
              <a:path w="5673550" h="6441116">
                <a:moveTo>
                  <a:pt x="0" y="0"/>
                </a:moveTo>
                <a:lnTo>
                  <a:pt x="5673550" y="0"/>
                </a:lnTo>
                <a:lnTo>
                  <a:pt x="5673550" y="6441116"/>
                </a:lnTo>
                <a:lnTo>
                  <a:pt x="0" y="6441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9991180" y="2983408"/>
            <a:ext cx="2740351" cy="1003654"/>
          </a:xfrm>
          <a:custGeom>
            <a:avLst/>
            <a:gdLst/>
            <a:ahLst/>
            <a:cxnLst/>
            <a:rect l="l" t="t" r="r" b="b"/>
            <a:pathLst>
              <a:path w="2740351" h="1003654">
                <a:moveTo>
                  <a:pt x="2740351" y="0"/>
                </a:moveTo>
                <a:lnTo>
                  <a:pt x="0" y="0"/>
                </a:lnTo>
                <a:lnTo>
                  <a:pt x="0" y="1003653"/>
                </a:lnTo>
                <a:lnTo>
                  <a:pt x="2740351" y="1003653"/>
                </a:lnTo>
                <a:lnTo>
                  <a:pt x="2740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420364" y="2260449"/>
            <a:ext cx="622531" cy="622531"/>
            <a:chOff x="0" y="0"/>
            <a:chExt cx="196283" cy="1962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96283" cy="2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0731630" y="6277144"/>
            <a:ext cx="2740351" cy="1003654"/>
          </a:xfrm>
          <a:custGeom>
            <a:avLst/>
            <a:gdLst/>
            <a:ahLst/>
            <a:cxnLst/>
            <a:rect l="l" t="t" r="r" b="b"/>
            <a:pathLst>
              <a:path w="2740351" h="1003654">
                <a:moveTo>
                  <a:pt x="2740351" y="0"/>
                </a:moveTo>
                <a:lnTo>
                  <a:pt x="0" y="0"/>
                </a:lnTo>
                <a:lnTo>
                  <a:pt x="0" y="1003653"/>
                </a:lnTo>
                <a:lnTo>
                  <a:pt x="2740351" y="1003653"/>
                </a:lnTo>
                <a:lnTo>
                  <a:pt x="2740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70813" y="2376102"/>
            <a:ext cx="521635" cy="391226"/>
          </a:xfrm>
          <a:custGeom>
            <a:avLst/>
            <a:gdLst/>
            <a:ahLst/>
            <a:cxnLst/>
            <a:rect l="l" t="t" r="r" b="b"/>
            <a:pathLst>
              <a:path w="521635" h="391226">
                <a:moveTo>
                  <a:pt x="0" y="0"/>
                </a:moveTo>
                <a:lnTo>
                  <a:pt x="521634" y="0"/>
                </a:lnTo>
                <a:lnTo>
                  <a:pt x="521634" y="391226"/>
                </a:lnTo>
                <a:lnTo>
                  <a:pt x="0" y="39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14839581" y="2170320"/>
            <a:ext cx="937237" cy="937237"/>
          </a:xfrm>
          <a:custGeom>
            <a:avLst/>
            <a:gdLst/>
            <a:ahLst/>
            <a:cxnLst/>
            <a:rect l="l" t="t" r="r" b="b"/>
            <a:pathLst>
              <a:path w="937237" h="937237">
                <a:moveTo>
                  <a:pt x="0" y="0"/>
                </a:moveTo>
                <a:lnTo>
                  <a:pt x="937237" y="0"/>
                </a:lnTo>
                <a:lnTo>
                  <a:pt x="937237" y="937236"/>
                </a:lnTo>
                <a:lnTo>
                  <a:pt x="0" y="937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101806" y="5504877"/>
            <a:ext cx="622531" cy="622531"/>
            <a:chOff x="0" y="0"/>
            <a:chExt cx="196283" cy="1962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96283" cy="2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185929" y="5589068"/>
            <a:ext cx="454285" cy="453149"/>
          </a:xfrm>
          <a:custGeom>
            <a:avLst/>
            <a:gdLst/>
            <a:ahLst/>
            <a:cxnLst/>
            <a:rect l="l" t="t" r="r" b="b"/>
            <a:pathLst>
              <a:path w="454285" h="453149">
                <a:moveTo>
                  <a:pt x="0" y="0"/>
                </a:moveTo>
                <a:lnTo>
                  <a:pt x="454285" y="0"/>
                </a:lnTo>
                <a:lnTo>
                  <a:pt x="454285" y="453149"/>
                </a:lnTo>
                <a:lnTo>
                  <a:pt x="0" y="4531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400000">
            <a:off x="16418496" y="5459924"/>
            <a:ext cx="937237" cy="937237"/>
          </a:xfrm>
          <a:custGeom>
            <a:avLst/>
            <a:gdLst/>
            <a:ahLst/>
            <a:cxnLst/>
            <a:rect l="l" t="t" r="r" b="b"/>
            <a:pathLst>
              <a:path w="937237" h="937237">
                <a:moveTo>
                  <a:pt x="0" y="0"/>
                </a:moveTo>
                <a:lnTo>
                  <a:pt x="937236" y="0"/>
                </a:lnTo>
                <a:lnTo>
                  <a:pt x="937236" y="937237"/>
                </a:lnTo>
                <a:lnTo>
                  <a:pt x="0" y="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2905312" y="5643952"/>
            <a:ext cx="3848718" cy="4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</a:pPr>
            <a:r>
              <a:rPr lang="en-US" sz="2623" spc="26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Rozwój gospodarczy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21919" y="2354347"/>
            <a:ext cx="3848718" cy="4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</a:pPr>
            <a:r>
              <a:rPr lang="en-US" sz="2623" spc="26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Depopulacja regionu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-2646670" y="560879"/>
            <a:ext cx="12887345" cy="851596"/>
            <a:chOff x="0" y="0"/>
            <a:chExt cx="6564156" cy="43375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564156" cy="433759"/>
            </a:xfrm>
            <a:custGeom>
              <a:avLst/>
              <a:gdLst/>
              <a:ahLst/>
              <a:cxnLst/>
              <a:rect l="l" t="t" r="r" b="b"/>
              <a:pathLst>
                <a:path w="6564156" h="433759">
                  <a:moveTo>
                    <a:pt x="6564156" y="216880"/>
                  </a:moveTo>
                  <a:lnTo>
                    <a:pt x="6360956" y="433759"/>
                  </a:lnTo>
                  <a:lnTo>
                    <a:pt x="203200" y="433759"/>
                  </a:lnTo>
                  <a:lnTo>
                    <a:pt x="0" y="216880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168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14300" y="-66675"/>
              <a:ext cx="6335556" cy="500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2646670" y="470818"/>
            <a:ext cx="12887345" cy="877959"/>
            <a:chOff x="0" y="0"/>
            <a:chExt cx="6564156" cy="44718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564156" cy="447187"/>
            </a:xfrm>
            <a:custGeom>
              <a:avLst/>
              <a:gdLst/>
              <a:ahLst/>
              <a:cxnLst/>
              <a:rect l="l" t="t" r="r" b="b"/>
              <a:pathLst>
                <a:path w="6564156" h="447187">
                  <a:moveTo>
                    <a:pt x="6564156" y="223594"/>
                  </a:moveTo>
                  <a:lnTo>
                    <a:pt x="6360956" y="447187"/>
                  </a:lnTo>
                  <a:lnTo>
                    <a:pt x="203200" y="447187"/>
                  </a:lnTo>
                  <a:lnTo>
                    <a:pt x="0" y="223594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23594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14300" y="-66675"/>
              <a:ext cx="6335556" cy="513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-5906365" y="722155"/>
            <a:ext cx="15394534" cy="48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44"/>
              </a:lnSpc>
            </a:pPr>
            <a:r>
              <a:rPr lang="en-US" sz="3600" spc="13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OCZEKIWANE  REZULTATY</a:t>
            </a:r>
          </a:p>
        </p:txBody>
      </p:sp>
      <p:sp>
        <p:nvSpPr>
          <p:cNvPr id="34" name="Freeform 34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-2646670" y="5589068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11010" y="4393986"/>
            <a:ext cx="2740351" cy="1003654"/>
          </a:xfrm>
          <a:custGeom>
            <a:avLst/>
            <a:gdLst/>
            <a:ahLst/>
            <a:cxnLst/>
            <a:rect l="l" t="t" r="r" b="b"/>
            <a:pathLst>
              <a:path w="2740351" h="1003654">
                <a:moveTo>
                  <a:pt x="0" y="0"/>
                </a:moveTo>
                <a:lnTo>
                  <a:pt x="2740352" y="0"/>
                </a:lnTo>
                <a:lnTo>
                  <a:pt x="2740352" y="1003654"/>
                </a:lnTo>
                <a:lnTo>
                  <a:pt x="0" y="1003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6172736" y="3675796"/>
            <a:ext cx="622531" cy="622531"/>
            <a:chOff x="0" y="0"/>
            <a:chExt cx="196283" cy="19628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196283" cy="2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017812" y="3814871"/>
            <a:ext cx="3848718" cy="4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</a:pPr>
            <a:r>
              <a:rPr lang="en-US" sz="2623" spc="26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Stopa bezrobocia</a:t>
            </a:r>
          </a:p>
        </p:txBody>
      </p:sp>
      <p:sp>
        <p:nvSpPr>
          <p:cNvPr id="41" name="Freeform 41"/>
          <p:cNvSpPr/>
          <p:nvPr/>
        </p:nvSpPr>
        <p:spPr>
          <a:xfrm rot="5400000">
            <a:off x="1907328" y="3518443"/>
            <a:ext cx="937237" cy="937237"/>
          </a:xfrm>
          <a:custGeom>
            <a:avLst/>
            <a:gdLst/>
            <a:ahLst/>
            <a:cxnLst/>
            <a:rect l="l" t="t" r="r" b="b"/>
            <a:pathLst>
              <a:path w="937237" h="937237">
                <a:moveTo>
                  <a:pt x="0" y="0"/>
                </a:moveTo>
                <a:lnTo>
                  <a:pt x="937236" y="0"/>
                </a:lnTo>
                <a:lnTo>
                  <a:pt x="937236" y="937237"/>
                </a:lnTo>
                <a:lnTo>
                  <a:pt x="0" y="937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6251914" y="3785145"/>
            <a:ext cx="464176" cy="403833"/>
          </a:xfrm>
          <a:custGeom>
            <a:avLst/>
            <a:gdLst/>
            <a:ahLst/>
            <a:cxnLst/>
            <a:rect l="l" t="t" r="r" b="b"/>
            <a:pathLst>
              <a:path w="464176" h="403833">
                <a:moveTo>
                  <a:pt x="0" y="0"/>
                </a:moveTo>
                <a:lnTo>
                  <a:pt x="464175" y="0"/>
                </a:lnTo>
                <a:lnTo>
                  <a:pt x="464175" y="403833"/>
                </a:lnTo>
                <a:lnTo>
                  <a:pt x="0" y="4038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93671" y="-858600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548321" y="9473694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2646670" y="560879"/>
            <a:ext cx="12887345" cy="1126283"/>
            <a:chOff x="0" y="0"/>
            <a:chExt cx="6564156" cy="5736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64156" cy="573671"/>
            </a:xfrm>
            <a:custGeom>
              <a:avLst/>
              <a:gdLst/>
              <a:ahLst/>
              <a:cxnLst/>
              <a:rect l="l" t="t" r="r" b="b"/>
              <a:pathLst>
                <a:path w="6564156" h="573671">
                  <a:moveTo>
                    <a:pt x="6564156" y="286836"/>
                  </a:moveTo>
                  <a:lnTo>
                    <a:pt x="6360956" y="573671"/>
                  </a:lnTo>
                  <a:lnTo>
                    <a:pt x="203200" y="573671"/>
                  </a:lnTo>
                  <a:lnTo>
                    <a:pt x="0" y="286836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868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66675"/>
              <a:ext cx="6335556" cy="64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646670" y="470818"/>
            <a:ext cx="12887345" cy="1113602"/>
            <a:chOff x="0" y="0"/>
            <a:chExt cx="6564156" cy="5672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64156" cy="567212"/>
            </a:xfrm>
            <a:custGeom>
              <a:avLst/>
              <a:gdLst/>
              <a:ahLst/>
              <a:cxnLst/>
              <a:rect l="l" t="t" r="r" b="b"/>
              <a:pathLst>
                <a:path w="6564156" h="567212">
                  <a:moveTo>
                    <a:pt x="6564156" y="283606"/>
                  </a:moveTo>
                  <a:lnTo>
                    <a:pt x="6360956" y="567212"/>
                  </a:lnTo>
                  <a:lnTo>
                    <a:pt x="203200" y="567212"/>
                  </a:lnTo>
                  <a:lnTo>
                    <a:pt x="0" y="283606"/>
                  </a:lnTo>
                  <a:lnTo>
                    <a:pt x="203200" y="0"/>
                  </a:lnTo>
                  <a:lnTo>
                    <a:pt x="6360956" y="0"/>
                  </a:lnTo>
                  <a:lnTo>
                    <a:pt x="6564156" y="283606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66675"/>
              <a:ext cx="6335556" cy="633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072478" y="942975"/>
            <a:ext cx="2484857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SZKOŁA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5906365" y="826387"/>
            <a:ext cx="15394534" cy="54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60"/>
              </a:lnSpc>
            </a:pPr>
            <a:r>
              <a:rPr lang="en-US" sz="4000" spc="18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Rynek pracy zaczyna się w SZKOLE</a:t>
            </a:r>
          </a:p>
        </p:txBody>
      </p:sp>
      <p:sp>
        <p:nvSpPr>
          <p:cNvPr id="19" name="Freeform 19"/>
          <p:cNvSpPr/>
          <p:nvPr/>
        </p:nvSpPr>
        <p:spPr>
          <a:xfrm>
            <a:off x="9335413" y="-600808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5"/>
                </a:lnTo>
                <a:lnTo>
                  <a:pt x="0" y="83565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38537" y="5722040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3"/>
                </a:lnTo>
                <a:lnTo>
                  <a:pt x="0" y="18545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591114" y="673444"/>
            <a:ext cx="6758402" cy="5808002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10"/>
              <a:stretch>
                <a:fillRect l="-14493" r="-14493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3" name="Freeform 23"/>
          <p:cNvSpPr/>
          <p:nvPr/>
        </p:nvSpPr>
        <p:spPr>
          <a:xfrm>
            <a:off x="1030919" y="2659811"/>
            <a:ext cx="2939296" cy="1950171"/>
          </a:xfrm>
          <a:custGeom>
            <a:avLst/>
            <a:gdLst/>
            <a:ahLst/>
            <a:cxnLst/>
            <a:rect l="l" t="t" r="r" b="b"/>
            <a:pathLst>
              <a:path w="2939296" h="1950171">
                <a:moveTo>
                  <a:pt x="0" y="0"/>
                </a:moveTo>
                <a:lnTo>
                  <a:pt x="2939296" y="0"/>
                </a:lnTo>
                <a:lnTo>
                  <a:pt x="2939296" y="1950171"/>
                </a:lnTo>
                <a:lnTo>
                  <a:pt x="0" y="1950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08" b="-208"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4688754" y="2655152"/>
            <a:ext cx="2934079" cy="1954830"/>
          </a:xfrm>
          <a:custGeom>
            <a:avLst/>
            <a:gdLst/>
            <a:ahLst/>
            <a:cxnLst/>
            <a:rect l="l" t="t" r="r" b="b"/>
            <a:pathLst>
              <a:path w="2934079" h="1954830">
                <a:moveTo>
                  <a:pt x="0" y="0"/>
                </a:moveTo>
                <a:lnTo>
                  <a:pt x="2934079" y="0"/>
                </a:lnTo>
                <a:lnTo>
                  <a:pt x="2934079" y="1954830"/>
                </a:lnTo>
                <a:lnTo>
                  <a:pt x="0" y="1954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>
            <a:off x="1030919" y="4902052"/>
            <a:ext cx="2984569" cy="1988469"/>
          </a:xfrm>
          <a:custGeom>
            <a:avLst/>
            <a:gdLst/>
            <a:ahLst/>
            <a:cxnLst/>
            <a:rect l="l" t="t" r="r" b="b"/>
            <a:pathLst>
              <a:path w="2984569" h="1988469">
                <a:moveTo>
                  <a:pt x="0" y="0"/>
                </a:moveTo>
                <a:lnTo>
                  <a:pt x="2984569" y="0"/>
                </a:lnTo>
                <a:lnTo>
                  <a:pt x="2984569" y="1988469"/>
                </a:lnTo>
                <a:lnTo>
                  <a:pt x="0" y="19884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3431362" y="2659811"/>
            <a:ext cx="1492693" cy="2503469"/>
          </a:xfrm>
          <a:custGeom>
            <a:avLst/>
            <a:gdLst/>
            <a:ahLst/>
            <a:cxnLst/>
            <a:rect l="l" t="t" r="r" b="b"/>
            <a:pathLst>
              <a:path w="1492693" h="2503469">
                <a:moveTo>
                  <a:pt x="0" y="0"/>
                </a:moveTo>
                <a:lnTo>
                  <a:pt x="1492693" y="0"/>
                </a:lnTo>
                <a:lnTo>
                  <a:pt x="1492693" y="2503469"/>
                </a:lnTo>
                <a:lnTo>
                  <a:pt x="0" y="25034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4688754" y="4964399"/>
            <a:ext cx="2934079" cy="1954830"/>
          </a:xfrm>
          <a:custGeom>
            <a:avLst/>
            <a:gdLst/>
            <a:ahLst/>
            <a:cxnLst/>
            <a:rect l="l" t="t" r="r" b="b"/>
            <a:pathLst>
              <a:path w="2934079" h="1954830">
                <a:moveTo>
                  <a:pt x="0" y="0"/>
                </a:moveTo>
                <a:lnTo>
                  <a:pt x="2934079" y="0"/>
                </a:lnTo>
                <a:lnTo>
                  <a:pt x="2934079" y="1954831"/>
                </a:lnTo>
                <a:lnTo>
                  <a:pt x="0" y="19548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3431362" y="4716078"/>
            <a:ext cx="1633294" cy="2451473"/>
          </a:xfrm>
          <a:custGeom>
            <a:avLst/>
            <a:gdLst/>
            <a:ahLst/>
            <a:cxnLst/>
            <a:rect l="l" t="t" r="r" b="b"/>
            <a:pathLst>
              <a:path w="1633294" h="2451473">
                <a:moveTo>
                  <a:pt x="0" y="0"/>
                </a:moveTo>
                <a:lnTo>
                  <a:pt x="1633294" y="0"/>
                </a:lnTo>
                <a:lnTo>
                  <a:pt x="1633294" y="2451473"/>
                </a:lnTo>
                <a:lnTo>
                  <a:pt x="0" y="24514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>
            <a:off x="1028700" y="7182766"/>
            <a:ext cx="3115248" cy="2075534"/>
          </a:xfrm>
          <a:custGeom>
            <a:avLst/>
            <a:gdLst/>
            <a:ahLst/>
            <a:cxnLst/>
            <a:rect l="l" t="t" r="r" b="b"/>
            <a:pathLst>
              <a:path w="3115248" h="2075534">
                <a:moveTo>
                  <a:pt x="0" y="0"/>
                </a:moveTo>
                <a:lnTo>
                  <a:pt x="3115248" y="0"/>
                </a:lnTo>
                <a:lnTo>
                  <a:pt x="3115248" y="2075534"/>
                </a:lnTo>
                <a:lnTo>
                  <a:pt x="0" y="20755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4486849" y="7165031"/>
            <a:ext cx="3135984" cy="2093269"/>
          </a:xfrm>
          <a:custGeom>
            <a:avLst/>
            <a:gdLst/>
            <a:ahLst/>
            <a:cxnLst/>
            <a:rect l="l" t="t" r="r" b="b"/>
            <a:pathLst>
              <a:path w="3135984" h="2093269">
                <a:moveTo>
                  <a:pt x="0" y="0"/>
                </a:moveTo>
                <a:lnTo>
                  <a:pt x="3135984" y="0"/>
                </a:lnTo>
                <a:lnTo>
                  <a:pt x="3135984" y="2093269"/>
                </a:lnTo>
                <a:lnTo>
                  <a:pt x="0" y="20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31" name="Freeform 31"/>
          <p:cNvSpPr/>
          <p:nvPr/>
        </p:nvSpPr>
        <p:spPr>
          <a:xfrm>
            <a:off x="7357466" y="5896286"/>
            <a:ext cx="1876914" cy="2817132"/>
          </a:xfrm>
          <a:custGeom>
            <a:avLst/>
            <a:gdLst/>
            <a:ahLst/>
            <a:cxnLst/>
            <a:rect l="l" t="t" r="r" b="b"/>
            <a:pathLst>
              <a:path w="1876914" h="2817132">
                <a:moveTo>
                  <a:pt x="0" y="0"/>
                </a:moveTo>
                <a:lnTo>
                  <a:pt x="1876914" y="0"/>
                </a:lnTo>
                <a:lnTo>
                  <a:pt x="1876914" y="2817132"/>
                </a:lnTo>
                <a:lnTo>
                  <a:pt x="0" y="28171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 w="9525" cap="sq">
            <a:solidFill>
              <a:srgbClr val="FF3131"/>
            </a:solidFill>
            <a:prstDash val="solid"/>
            <a:miter/>
          </a:ln>
        </p:spPr>
      </p:sp>
      <p:sp>
        <p:nvSpPr>
          <p:cNvPr id="32" name="TextBox 32"/>
          <p:cNvSpPr txBox="1"/>
          <p:nvPr/>
        </p:nvSpPr>
        <p:spPr>
          <a:xfrm>
            <a:off x="9261538" y="6974219"/>
            <a:ext cx="1810941" cy="265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97"/>
              </a:lnSpc>
              <a:spcBef>
                <a:spcPct val="0"/>
              </a:spcBef>
            </a:pPr>
            <a:r>
              <a:rPr lang="en-US" sz="14798" spc="858">
                <a:solidFill>
                  <a:srgbClr val="1D92A9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47788" y="1133647"/>
            <a:ext cx="7740212" cy="8356504"/>
          </a:xfrm>
          <a:custGeom>
            <a:avLst/>
            <a:gdLst/>
            <a:ahLst/>
            <a:cxnLst/>
            <a:rect l="l" t="t" r="r" b="b"/>
            <a:pathLst>
              <a:path w="7740212" h="8356504">
                <a:moveTo>
                  <a:pt x="0" y="0"/>
                </a:moveTo>
                <a:lnTo>
                  <a:pt x="7740212" y="0"/>
                </a:lnTo>
                <a:lnTo>
                  <a:pt x="7740212" y="8356504"/>
                </a:lnTo>
                <a:lnTo>
                  <a:pt x="0" y="835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0912" y="7456495"/>
            <a:ext cx="1873245" cy="1854513"/>
          </a:xfrm>
          <a:custGeom>
            <a:avLst/>
            <a:gdLst/>
            <a:ahLst/>
            <a:cxnLst/>
            <a:rect l="l" t="t" r="r" b="b"/>
            <a:pathLst>
              <a:path w="1873245" h="1854513">
                <a:moveTo>
                  <a:pt x="0" y="0"/>
                </a:moveTo>
                <a:lnTo>
                  <a:pt x="1873245" y="0"/>
                </a:lnTo>
                <a:lnTo>
                  <a:pt x="1873245" y="1854512"/>
                </a:lnTo>
                <a:lnTo>
                  <a:pt x="0" y="1854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03489" y="2407898"/>
            <a:ext cx="6758402" cy="5808002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6887" r="-5562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48466" y="9995346"/>
            <a:ext cx="6642243" cy="573614"/>
            <a:chOff x="0" y="0"/>
            <a:chExt cx="808837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88372" cy="698500"/>
            </a:xfrm>
            <a:custGeom>
              <a:avLst/>
              <a:gdLst/>
              <a:ahLst/>
              <a:cxnLst/>
              <a:rect l="l" t="t" r="r" b="b"/>
              <a:pathLst>
                <a:path w="8088372" h="698500">
                  <a:moveTo>
                    <a:pt x="8088372" y="349250"/>
                  </a:moveTo>
                  <a:lnTo>
                    <a:pt x="788517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885172" y="0"/>
                  </a:lnTo>
                  <a:lnTo>
                    <a:pt x="808837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785977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432057" y="9886402"/>
            <a:ext cx="8012412" cy="772143"/>
            <a:chOff x="0" y="0"/>
            <a:chExt cx="7248231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70278" y="-386071"/>
            <a:ext cx="8012412" cy="772143"/>
            <a:chOff x="0" y="0"/>
            <a:chExt cx="724823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76D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720658" y="9729897"/>
            <a:ext cx="839064" cy="839064"/>
          </a:xfrm>
          <a:custGeom>
            <a:avLst/>
            <a:gdLst/>
            <a:ahLst/>
            <a:cxnLst/>
            <a:rect l="l" t="t" r="r" b="b"/>
            <a:pathLst>
              <a:path w="839064" h="839064">
                <a:moveTo>
                  <a:pt x="0" y="0"/>
                </a:moveTo>
                <a:lnTo>
                  <a:pt x="839064" y="0"/>
                </a:lnTo>
                <a:lnTo>
                  <a:pt x="839064" y="839064"/>
                </a:lnTo>
                <a:lnTo>
                  <a:pt x="0" y="839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8466" y="1097539"/>
            <a:ext cx="10954725" cy="1371358"/>
            <a:chOff x="0" y="0"/>
            <a:chExt cx="5579778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79778" cy="698500"/>
            </a:xfrm>
            <a:custGeom>
              <a:avLst/>
              <a:gdLst/>
              <a:ahLst/>
              <a:cxnLst/>
              <a:rect l="l" t="t" r="r" b="b"/>
              <a:pathLst>
                <a:path w="5579778" h="698500">
                  <a:moveTo>
                    <a:pt x="5579778" y="349250"/>
                  </a:moveTo>
                  <a:lnTo>
                    <a:pt x="537657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376578" y="0"/>
                  </a:lnTo>
                  <a:lnTo>
                    <a:pt x="5579778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5351178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04691" y="1028700"/>
            <a:ext cx="11404519" cy="1371358"/>
            <a:chOff x="0" y="0"/>
            <a:chExt cx="580888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808880" cy="698500"/>
            </a:xfrm>
            <a:custGeom>
              <a:avLst/>
              <a:gdLst/>
              <a:ahLst/>
              <a:cxnLst/>
              <a:rect l="l" t="t" r="r" b="b"/>
              <a:pathLst>
                <a:path w="5808880" h="698500">
                  <a:moveTo>
                    <a:pt x="5808880" y="349250"/>
                  </a:moveTo>
                  <a:lnTo>
                    <a:pt x="560568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605680" y="0"/>
                  </a:lnTo>
                  <a:lnTo>
                    <a:pt x="580888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58028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865885" y="5229909"/>
            <a:ext cx="81851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865885" y="7053919"/>
            <a:ext cx="818510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8721355" y="1031632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-184330" y="1426989"/>
            <a:ext cx="10987819" cy="57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1"/>
              </a:lnSpc>
            </a:pPr>
            <a:r>
              <a:rPr lang="en-US" sz="3847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rynek pracy kończy się kiedy My zdecydujemy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109607" y="2896579"/>
            <a:ext cx="8968342" cy="2246921"/>
            <a:chOff x="0" y="0"/>
            <a:chExt cx="11957790" cy="2995894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04775"/>
              <a:ext cx="5122365" cy="623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29"/>
                </a:lnSpc>
              </a:pPr>
              <a:r>
                <a:rPr lang="en-US" sz="2599" spc="25">
                  <a:solidFill>
                    <a:srgbClr val="23403D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845573"/>
              <a:ext cx="11957790" cy="2150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to proces, który polega na nieprzerwanym zdobywaniu wiedzy, umiejętności i kompetencji przez całe życie. Jest to podejście, które umożliwia ludziom dostosowywanie się do zmieniających się warunków na rynku pracy, rozwijanie swoich zainteresowań oraz podnoszenie kwalifikacji zawodowych.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109607" y="5429934"/>
            <a:ext cx="7368524" cy="1347760"/>
            <a:chOff x="0" y="0"/>
            <a:chExt cx="9824699" cy="1797014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95250"/>
              <a:ext cx="4208612" cy="61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29"/>
                </a:lnSpc>
              </a:pPr>
              <a:r>
                <a:rPr lang="en-US" sz="2599" b="1" spc="25">
                  <a:solidFill>
                    <a:srgbClr val="23403D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   dla kogo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797948"/>
              <a:ext cx="9824699" cy="999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jest to proces, który może przynieść korzyści każdemu, niezależnie od wieku, sytuacji zawodowej czy życiowej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374219" y="7453624"/>
            <a:ext cx="4898261" cy="48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9"/>
              </a:lnSpc>
            </a:pPr>
            <a:r>
              <a:rPr lang="en-US" sz="2599" b="1" spc="25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bariery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09607" y="8099425"/>
            <a:ext cx="7368524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stygmatyzacja, niska motywacja, bariery finansowe, postęp technologiczny,  strach przed porażką, ograniczony dostęp do ofert edukacyjnych </a:t>
            </a:r>
          </a:p>
        </p:txBody>
      </p:sp>
      <p:sp>
        <p:nvSpPr>
          <p:cNvPr id="35" name="Freeform 35"/>
          <p:cNvSpPr/>
          <p:nvPr/>
        </p:nvSpPr>
        <p:spPr>
          <a:xfrm>
            <a:off x="6669385" y="9499676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930879" y="3316585"/>
            <a:ext cx="745261" cy="745261"/>
            <a:chOff x="0" y="0"/>
            <a:chExt cx="993682" cy="993682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993682" cy="993682"/>
              <a:chOff x="0" y="0"/>
              <a:chExt cx="196283" cy="19628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113115" y="113115"/>
              <a:ext cx="767453" cy="767453"/>
            </a:xfrm>
            <a:custGeom>
              <a:avLst/>
              <a:gdLst/>
              <a:ahLst/>
              <a:cxnLst/>
              <a:rect l="l" t="t" r="r" b="b"/>
              <a:pathLst>
                <a:path w="767453" h="767453">
                  <a:moveTo>
                    <a:pt x="0" y="0"/>
                  </a:moveTo>
                  <a:lnTo>
                    <a:pt x="767452" y="0"/>
                  </a:lnTo>
                  <a:lnTo>
                    <a:pt x="767452" y="767452"/>
                  </a:lnTo>
                  <a:lnTo>
                    <a:pt x="0" y="76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930879" y="5540683"/>
            <a:ext cx="745261" cy="745261"/>
            <a:chOff x="0" y="0"/>
            <a:chExt cx="993682" cy="993682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993682" cy="993682"/>
              <a:chOff x="0" y="0"/>
              <a:chExt cx="196283" cy="19628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138308" y="90482"/>
              <a:ext cx="772083" cy="812719"/>
            </a:xfrm>
            <a:custGeom>
              <a:avLst/>
              <a:gdLst/>
              <a:ahLst/>
              <a:cxnLst/>
              <a:rect l="l" t="t" r="r" b="b"/>
              <a:pathLst>
                <a:path w="772083" h="812719">
                  <a:moveTo>
                    <a:pt x="0" y="0"/>
                  </a:moveTo>
                  <a:lnTo>
                    <a:pt x="772082" y="0"/>
                  </a:lnTo>
                  <a:lnTo>
                    <a:pt x="772082" y="812718"/>
                  </a:lnTo>
                  <a:lnTo>
                    <a:pt x="0" y="81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6" name="Group 46"/>
          <p:cNvGrpSpPr/>
          <p:nvPr/>
        </p:nvGrpSpPr>
        <p:grpSpPr>
          <a:xfrm>
            <a:off x="930879" y="7882594"/>
            <a:ext cx="745261" cy="745261"/>
            <a:chOff x="0" y="0"/>
            <a:chExt cx="993682" cy="993682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993682" cy="993682"/>
              <a:chOff x="0" y="0"/>
              <a:chExt cx="196283" cy="19628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98969" y="91124"/>
              <a:ext cx="813430" cy="801229"/>
            </a:xfrm>
            <a:custGeom>
              <a:avLst/>
              <a:gdLst/>
              <a:ahLst/>
              <a:cxnLst/>
              <a:rect l="l" t="t" r="r" b="b"/>
              <a:pathLst>
                <a:path w="813430" h="801229">
                  <a:moveTo>
                    <a:pt x="0" y="0"/>
                  </a:moveTo>
                  <a:lnTo>
                    <a:pt x="813430" y="0"/>
                  </a:lnTo>
                  <a:lnTo>
                    <a:pt x="813430" y="801229"/>
                  </a:lnTo>
                  <a:lnTo>
                    <a:pt x="0" y="80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1" name="TextBox 51"/>
          <p:cNvSpPr txBox="1"/>
          <p:nvPr/>
        </p:nvSpPr>
        <p:spPr>
          <a:xfrm>
            <a:off x="2218016" y="2948785"/>
            <a:ext cx="5558696" cy="48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9"/>
              </a:lnSpc>
            </a:pPr>
            <a:r>
              <a:rPr lang="en-US" sz="2599" b="1" spc="25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czym jest kształcenie ustawiczne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90719" y="-196858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0" y="0"/>
                </a:moveTo>
                <a:lnTo>
                  <a:pt x="7266493" y="0"/>
                </a:lnTo>
                <a:lnTo>
                  <a:pt x="7266493" y="7112080"/>
                </a:lnTo>
                <a:lnTo>
                  <a:pt x="0" y="7112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53082" y="1609654"/>
            <a:ext cx="8081641" cy="7067692"/>
            <a:chOff x="0" y="0"/>
            <a:chExt cx="812800" cy="710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710823"/>
            </a:xfrm>
            <a:custGeom>
              <a:avLst/>
              <a:gdLst/>
              <a:ahLst/>
              <a:cxnLst/>
              <a:rect l="l" t="t" r="r" b="b"/>
              <a:pathLst>
                <a:path w="812800" h="710823">
                  <a:moveTo>
                    <a:pt x="812800" y="355412"/>
                  </a:moveTo>
                  <a:lnTo>
                    <a:pt x="609600" y="710823"/>
                  </a:lnTo>
                  <a:lnTo>
                    <a:pt x="203200" y="710823"/>
                  </a:lnTo>
                  <a:lnTo>
                    <a:pt x="0" y="355412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55412"/>
                  </a:lnTo>
                  <a:close/>
                </a:path>
              </a:pathLst>
            </a:custGeom>
            <a:blipFill>
              <a:blip r:embed="rId5"/>
              <a:stretch>
                <a:fillRect l="-59317" r="-59317"/>
              </a:stretch>
            </a:blipFill>
            <a:ln w="190500" cap="sq">
              <a:solidFill>
                <a:srgbClr val="40C1C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14949188" y="7199558"/>
            <a:ext cx="4620224" cy="4895602"/>
          </a:xfrm>
          <a:custGeom>
            <a:avLst/>
            <a:gdLst/>
            <a:ahLst/>
            <a:cxnLst/>
            <a:rect l="l" t="t" r="r" b="b"/>
            <a:pathLst>
              <a:path w="4620224" h="4895602">
                <a:moveTo>
                  <a:pt x="0" y="0"/>
                </a:moveTo>
                <a:lnTo>
                  <a:pt x="4620224" y="0"/>
                </a:lnTo>
                <a:lnTo>
                  <a:pt x="4620224" y="4895602"/>
                </a:lnTo>
                <a:lnTo>
                  <a:pt x="0" y="4895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02423" y="58278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4" y="0"/>
                </a:lnTo>
                <a:lnTo>
                  <a:pt x="6283154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95926" y="9343541"/>
            <a:ext cx="9696148" cy="943459"/>
          </a:xfrm>
          <a:custGeom>
            <a:avLst/>
            <a:gdLst/>
            <a:ahLst/>
            <a:cxnLst/>
            <a:rect l="l" t="t" r="r" b="b"/>
            <a:pathLst>
              <a:path w="9696148" h="943459">
                <a:moveTo>
                  <a:pt x="0" y="0"/>
                </a:moveTo>
                <a:lnTo>
                  <a:pt x="9696148" y="0"/>
                </a:lnTo>
                <a:lnTo>
                  <a:pt x="9696148" y="943459"/>
                </a:lnTo>
                <a:lnTo>
                  <a:pt x="0" y="9434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56324" y="4654147"/>
            <a:ext cx="8613088" cy="81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spc="278">
                <a:solidFill>
                  <a:srgbClr val="4E4D4D"/>
                </a:solidFill>
                <a:latin typeface="Canva Sans"/>
                <a:ea typeface="Canva Sans"/>
                <a:cs typeface="Canva Sans"/>
                <a:sym typeface="Canva Sans"/>
              </a:rPr>
              <a:t>dziękuję za uwagę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80747" y="6339079"/>
            <a:ext cx="237363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4B4B4B"/>
                </a:solidFill>
                <a:latin typeface="Canva Sans"/>
                <a:ea typeface="Canva Sans"/>
                <a:cs typeface="Canva Sans"/>
                <a:sym typeface="Canva Sans"/>
              </a:rPr>
              <a:t>Jacek Karpina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827325"/>
            <a:ext cx="10556561" cy="1371358"/>
            <a:chOff x="0" y="0"/>
            <a:chExt cx="537697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612135"/>
            <a:ext cx="10556561" cy="1371358"/>
            <a:chOff x="0" y="0"/>
            <a:chExt cx="537697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68514" y="618000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8771369" y="3774221"/>
            <a:ext cx="745261" cy="745261"/>
            <a:chOff x="0" y="0"/>
            <a:chExt cx="196283" cy="1962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859792" y="3914867"/>
            <a:ext cx="568416" cy="463969"/>
          </a:xfrm>
          <a:custGeom>
            <a:avLst/>
            <a:gdLst/>
            <a:ahLst/>
            <a:cxnLst/>
            <a:rect l="l" t="t" r="r" b="b"/>
            <a:pathLst>
              <a:path w="568416" h="463969">
                <a:moveTo>
                  <a:pt x="0" y="0"/>
                </a:moveTo>
                <a:lnTo>
                  <a:pt x="568416" y="0"/>
                </a:lnTo>
                <a:lnTo>
                  <a:pt x="568416" y="463970"/>
                </a:lnTo>
                <a:lnTo>
                  <a:pt x="0" y="463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9822539" y="953338"/>
            <a:ext cx="638672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971008" y="2598348"/>
            <a:ext cx="8288292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3499" b="1" spc="34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Doradca zawodowy / nauczyciel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22539" y="3680639"/>
            <a:ext cx="7047964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Transfer  wiedzy o rynku pracy,  budowaniu rozwoju zawodowego (ścieżkach kariery), przygotowanie uczniów do wyboru zawodu i kierunku kształcenia. 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8771369" y="5327385"/>
            <a:ext cx="8293516" cy="2254250"/>
            <a:chOff x="0" y="0"/>
            <a:chExt cx="11058022" cy="3005666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25400" y="220061"/>
              <a:ext cx="875785" cy="599913"/>
            </a:xfrm>
            <a:custGeom>
              <a:avLst/>
              <a:gdLst/>
              <a:ahLst/>
              <a:cxnLst/>
              <a:rect l="l" t="t" r="r" b="b"/>
              <a:pathLst>
                <a:path w="875785" h="599913">
                  <a:moveTo>
                    <a:pt x="0" y="0"/>
                  </a:moveTo>
                  <a:lnTo>
                    <a:pt x="875785" y="0"/>
                  </a:lnTo>
                  <a:lnTo>
                    <a:pt x="875785" y="599912"/>
                  </a:lnTo>
                  <a:lnTo>
                    <a:pt x="0" y="59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401560" y="-76200"/>
              <a:ext cx="9656462" cy="3081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Realizacja treści programowych z zakresu doradztwa zawodowego – motywowanie, inspirowanie, poznawanie własnych zasobów – rynek pracy – edukacja i uczenie się przez całe życie – planowanie własnego rozwoju i podejmowanie decyzji edukacyjno – zawodowych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352159" y="-1682760"/>
            <a:ext cx="7266493" cy="7112080"/>
          </a:xfrm>
          <a:custGeom>
            <a:avLst/>
            <a:gdLst/>
            <a:ahLst/>
            <a:cxnLst/>
            <a:rect l="l" t="t" r="r" b="b"/>
            <a:pathLst>
              <a:path w="7266493" h="7112080">
                <a:moveTo>
                  <a:pt x="7266493" y="0"/>
                </a:moveTo>
                <a:lnTo>
                  <a:pt x="0" y="0"/>
                </a:lnTo>
                <a:lnTo>
                  <a:pt x="0" y="7112080"/>
                </a:lnTo>
                <a:lnTo>
                  <a:pt x="7266493" y="7112080"/>
                </a:lnTo>
                <a:lnTo>
                  <a:pt x="72664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60252" y="2389537"/>
            <a:ext cx="8081641" cy="6945160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14493" r="-14493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flipH="1">
            <a:off x="-1681157" y="6839606"/>
            <a:ext cx="5419714" cy="5742744"/>
          </a:xfrm>
          <a:custGeom>
            <a:avLst/>
            <a:gdLst/>
            <a:ahLst/>
            <a:cxnLst/>
            <a:rect l="l" t="t" r="r" b="b"/>
            <a:pathLst>
              <a:path w="5419714" h="5742744">
                <a:moveTo>
                  <a:pt x="5419714" y="0"/>
                </a:moveTo>
                <a:lnTo>
                  <a:pt x="0" y="0"/>
                </a:lnTo>
                <a:lnTo>
                  <a:pt x="0" y="5742743"/>
                </a:lnTo>
                <a:lnTo>
                  <a:pt x="5419714" y="5742743"/>
                </a:lnTo>
                <a:lnTo>
                  <a:pt x="5419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870502" y="9566721"/>
            <a:ext cx="2319741" cy="803906"/>
            <a:chOff x="0" y="0"/>
            <a:chExt cx="2015582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5582" cy="698500"/>
            </a:xfrm>
            <a:custGeom>
              <a:avLst/>
              <a:gdLst/>
              <a:ahLst/>
              <a:cxnLst/>
              <a:rect l="l" t="t" r="r" b="b"/>
              <a:pathLst>
                <a:path w="2015582" h="698500">
                  <a:moveTo>
                    <a:pt x="2015582" y="349250"/>
                  </a:moveTo>
                  <a:lnTo>
                    <a:pt x="181238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12382" y="0"/>
                  </a:lnTo>
                  <a:lnTo>
                    <a:pt x="2015582" y="349250"/>
                  </a:lnTo>
                  <a:close/>
                </a:path>
              </a:pathLst>
            </a:custGeom>
            <a:solidFill>
              <a:srgbClr val="40C1C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786982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20428" y="9955325"/>
            <a:ext cx="5269816" cy="803906"/>
            <a:chOff x="0" y="0"/>
            <a:chExt cx="457885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78850" cy="698500"/>
            </a:xfrm>
            <a:custGeom>
              <a:avLst/>
              <a:gdLst/>
              <a:ahLst/>
              <a:cxnLst/>
              <a:rect l="l" t="t" r="r" b="b"/>
              <a:pathLst>
                <a:path w="4578850" h="698500">
                  <a:moveTo>
                    <a:pt x="4578850" y="349250"/>
                  </a:moveTo>
                  <a:lnTo>
                    <a:pt x="43756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375650" y="0"/>
                  </a:lnTo>
                  <a:lnTo>
                    <a:pt x="4578850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435025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828734" y="97124"/>
            <a:ext cx="1030023" cy="1030023"/>
          </a:xfrm>
          <a:custGeom>
            <a:avLst/>
            <a:gdLst/>
            <a:ahLst/>
            <a:cxnLst/>
            <a:rect l="l" t="t" r="r" b="b"/>
            <a:pathLst>
              <a:path w="1030023" h="1030023">
                <a:moveTo>
                  <a:pt x="0" y="0"/>
                </a:moveTo>
                <a:lnTo>
                  <a:pt x="1030023" y="0"/>
                </a:lnTo>
                <a:lnTo>
                  <a:pt x="1030023" y="1030022"/>
                </a:lnTo>
                <a:lnTo>
                  <a:pt x="0" y="1030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325472" y="-1395806"/>
            <a:ext cx="2084782" cy="2116529"/>
          </a:xfrm>
          <a:custGeom>
            <a:avLst/>
            <a:gdLst/>
            <a:ahLst/>
            <a:cxnLst/>
            <a:rect l="l" t="t" r="r" b="b"/>
            <a:pathLst>
              <a:path w="2084782" h="2116529">
                <a:moveTo>
                  <a:pt x="0" y="0"/>
                </a:moveTo>
                <a:lnTo>
                  <a:pt x="2084782" y="0"/>
                </a:lnTo>
                <a:lnTo>
                  <a:pt x="2084782" y="2116530"/>
                </a:lnTo>
                <a:lnTo>
                  <a:pt x="0" y="2116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196809" y="827325"/>
            <a:ext cx="10556561" cy="1371358"/>
            <a:chOff x="0" y="0"/>
            <a:chExt cx="5376973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96809" y="612135"/>
            <a:ext cx="10556561" cy="1371358"/>
            <a:chOff x="0" y="0"/>
            <a:chExt cx="5376973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76973" cy="698500"/>
            </a:xfrm>
            <a:custGeom>
              <a:avLst/>
              <a:gdLst/>
              <a:ahLst/>
              <a:cxnLst/>
              <a:rect l="l" t="t" r="r" b="b"/>
              <a:pathLst>
                <a:path w="5376973" h="698500">
                  <a:moveTo>
                    <a:pt x="5376973" y="349250"/>
                  </a:moveTo>
                  <a:lnTo>
                    <a:pt x="517377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14837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568514" y="618000"/>
            <a:ext cx="1835958" cy="1365494"/>
          </a:xfrm>
          <a:custGeom>
            <a:avLst/>
            <a:gdLst/>
            <a:ahLst/>
            <a:cxnLst/>
            <a:rect l="l" t="t" r="r" b="b"/>
            <a:pathLst>
              <a:path w="1835958" h="1365494">
                <a:moveTo>
                  <a:pt x="0" y="0"/>
                </a:moveTo>
                <a:lnTo>
                  <a:pt x="1835958" y="0"/>
                </a:lnTo>
                <a:lnTo>
                  <a:pt x="1835958" y="1365494"/>
                </a:lnTo>
                <a:lnTo>
                  <a:pt x="0" y="13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8771369" y="3774221"/>
            <a:ext cx="745261" cy="745261"/>
            <a:chOff x="0" y="0"/>
            <a:chExt cx="196283" cy="1962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771369" y="5344767"/>
            <a:ext cx="745261" cy="745261"/>
            <a:chOff x="0" y="0"/>
            <a:chExt cx="196283" cy="19628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6283" cy="196283"/>
            </a:xfrm>
            <a:custGeom>
              <a:avLst/>
              <a:gdLst/>
              <a:ahLst/>
              <a:cxnLst/>
              <a:rect l="l" t="t" r="r" b="b"/>
              <a:pathLst>
                <a:path w="196283" h="196283">
                  <a:moveTo>
                    <a:pt x="98141" y="0"/>
                  </a:moveTo>
                  <a:lnTo>
                    <a:pt x="98141" y="0"/>
                  </a:lnTo>
                  <a:cubicBezTo>
                    <a:pt x="124170" y="0"/>
                    <a:pt x="149133" y="10340"/>
                    <a:pt x="167538" y="28745"/>
                  </a:cubicBezTo>
                  <a:cubicBezTo>
                    <a:pt x="185943" y="47150"/>
                    <a:pt x="196283" y="72113"/>
                    <a:pt x="196283" y="98141"/>
                  </a:cubicBezTo>
                  <a:lnTo>
                    <a:pt x="196283" y="98141"/>
                  </a:lnTo>
                  <a:cubicBezTo>
                    <a:pt x="196283" y="124170"/>
                    <a:pt x="185943" y="149133"/>
                    <a:pt x="167538" y="167538"/>
                  </a:cubicBezTo>
                  <a:cubicBezTo>
                    <a:pt x="149133" y="185943"/>
                    <a:pt x="124170" y="196283"/>
                    <a:pt x="98141" y="196283"/>
                  </a:cubicBezTo>
                  <a:lnTo>
                    <a:pt x="98141" y="196283"/>
                  </a:lnTo>
                  <a:cubicBezTo>
                    <a:pt x="72113" y="196283"/>
                    <a:pt x="47150" y="185943"/>
                    <a:pt x="28745" y="167538"/>
                  </a:cubicBezTo>
                  <a:cubicBezTo>
                    <a:pt x="10340" y="149133"/>
                    <a:pt x="0" y="124170"/>
                    <a:pt x="0" y="98141"/>
                  </a:cubicBezTo>
                  <a:lnTo>
                    <a:pt x="0" y="98141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1" y="0"/>
                  </a:cubicBezTo>
                  <a:close/>
                </a:path>
              </a:pathLst>
            </a:custGeom>
            <a:solidFill>
              <a:srgbClr val="1C5858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196283" cy="26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8859792" y="3914867"/>
            <a:ext cx="568416" cy="463969"/>
          </a:xfrm>
          <a:custGeom>
            <a:avLst/>
            <a:gdLst/>
            <a:ahLst/>
            <a:cxnLst/>
            <a:rect l="l" t="t" r="r" b="b"/>
            <a:pathLst>
              <a:path w="568416" h="463969">
                <a:moveTo>
                  <a:pt x="0" y="0"/>
                </a:moveTo>
                <a:lnTo>
                  <a:pt x="568416" y="0"/>
                </a:lnTo>
                <a:lnTo>
                  <a:pt x="568416" y="463970"/>
                </a:lnTo>
                <a:lnTo>
                  <a:pt x="0" y="463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790419" y="5492430"/>
            <a:ext cx="656839" cy="449934"/>
          </a:xfrm>
          <a:custGeom>
            <a:avLst/>
            <a:gdLst/>
            <a:ahLst/>
            <a:cxnLst/>
            <a:rect l="l" t="t" r="r" b="b"/>
            <a:pathLst>
              <a:path w="656839" h="449934">
                <a:moveTo>
                  <a:pt x="0" y="0"/>
                </a:moveTo>
                <a:lnTo>
                  <a:pt x="656839" y="0"/>
                </a:lnTo>
                <a:lnTo>
                  <a:pt x="656839" y="449935"/>
                </a:lnTo>
                <a:lnTo>
                  <a:pt x="0" y="4499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>
            <a:hlinkClick r:id="rId19" action="ppaction://hlinksldjump"/>
          </p:cNvPr>
          <p:cNvSpPr/>
          <p:nvPr/>
        </p:nvSpPr>
        <p:spPr>
          <a:xfrm>
            <a:off x="151678" y="242645"/>
            <a:ext cx="682838" cy="584680"/>
          </a:xfrm>
          <a:custGeom>
            <a:avLst/>
            <a:gdLst/>
            <a:ahLst/>
            <a:cxnLst/>
            <a:rect l="l" t="t" r="r" b="b"/>
            <a:pathLst>
              <a:path w="682838" h="584680">
                <a:moveTo>
                  <a:pt x="0" y="0"/>
                </a:moveTo>
                <a:lnTo>
                  <a:pt x="682838" y="0"/>
                </a:lnTo>
                <a:lnTo>
                  <a:pt x="682838" y="584680"/>
                </a:lnTo>
                <a:lnTo>
                  <a:pt x="0" y="58468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9822539" y="953338"/>
            <a:ext cx="6386721" cy="7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4"/>
              </a:lnSpc>
            </a:pPr>
            <a:r>
              <a:rPr lang="en-US" sz="5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Szkoła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971008" y="2598348"/>
            <a:ext cx="8288292" cy="64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3499" b="1" spc="34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Doradca zawodowy / nauczyciel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822539" y="3680639"/>
            <a:ext cx="7047964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Transfer  wiedzy o rynku pracy,  budowaniu rozwoju zawodowego (ścieżkach kariery), przygotowanie uczniów do wyboru zawodu i kierunku kształcenia.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822539" y="5251185"/>
            <a:ext cx="7242347" cy="233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rPr>
              <a:t>Realizacja treści programowych z zakresu doradztwa zawodowego – motywowanie, inspirowanie, poznawanie własnych zasobów – rynek pracy – edukacja i uczenie się przez całe życie – planowanie własnego rozwoju i podejmowanie decyzji edukacyjno – zawodowych</a:t>
            </a:r>
          </a:p>
          <a:p>
            <a:pPr algn="l">
              <a:lnSpc>
                <a:spcPts val="3100"/>
              </a:lnSpc>
            </a:pPr>
            <a:endParaRPr lang="en-US" sz="2000" spc="20">
              <a:solidFill>
                <a:srgbClr val="2340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8771369" y="7581634"/>
            <a:ext cx="8099133" cy="1473200"/>
            <a:chOff x="0" y="0"/>
            <a:chExt cx="10798844" cy="1964266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23176"/>
              <a:ext cx="993682" cy="993682"/>
              <a:chOff x="0" y="0"/>
              <a:chExt cx="196283" cy="19628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6283" cy="196283"/>
              </a:xfrm>
              <a:custGeom>
                <a:avLst/>
                <a:gdLst/>
                <a:ahLst/>
                <a:cxnLst/>
                <a:rect l="l" t="t" r="r" b="b"/>
                <a:pathLst>
                  <a:path w="196283" h="196283">
                    <a:moveTo>
                      <a:pt x="98141" y="0"/>
                    </a:moveTo>
                    <a:lnTo>
                      <a:pt x="98141" y="0"/>
                    </a:lnTo>
                    <a:cubicBezTo>
                      <a:pt x="124170" y="0"/>
                      <a:pt x="149133" y="10340"/>
                      <a:pt x="167538" y="28745"/>
                    </a:cubicBezTo>
                    <a:cubicBezTo>
                      <a:pt x="185943" y="47150"/>
                      <a:pt x="196283" y="72113"/>
                      <a:pt x="196283" y="98141"/>
                    </a:cubicBezTo>
                    <a:lnTo>
                      <a:pt x="196283" y="98141"/>
                    </a:lnTo>
                    <a:cubicBezTo>
                      <a:pt x="196283" y="124170"/>
                      <a:pt x="185943" y="149133"/>
                      <a:pt x="167538" y="167538"/>
                    </a:cubicBezTo>
                    <a:cubicBezTo>
                      <a:pt x="149133" y="185943"/>
                      <a:pt x="124170" y="196283"/>
                      <a:pt x="98141" y="196283"/>
                    </a:cubicBezTo>
                    <a:lnTo>
                      <a:pt x="98141" y="196283"/>
                    </a:lnTo>
                    <a:cubicBezTo>
                      <a:pt x="72113" y="196283"/>
                      <a:pt x="47150" y="185943"/>
                      <a:pt x="28745" y="167538"/>
                    </a:cubicBezTo>
                    <a:cubicBezTo>
                      <a:pt x="10340" y="149133"/>
                      <a:pt x="0" y="124170"/>
                      <a:pt x="0" y="98141"/>
                    </a:cubicBezTo>
                    <a:lnTo>
                      <a:pt x="0" y="98141"/>
                    </a:lnTo>
                    <a:cubicBezTo>
                      <a:pt x="0" y="72113"/>
                      <a:pt x="10340" y="47150"/>
                      <a:pt x="28745" y="28745"/>
                    </a:cubicBezTo>
                    <a:cubicBezTo>
                      <a:pt x="47150" y="10340"/>
                      <a:pt x="72113" y="0"/>
                      <a:pt x="98141" y="0"/>
                    </a:cubicBezTo>
                    <a:close/>
                  </a:path>
                </a:pathLst>
              </a:custGeom>
              <a:solidFill>
                <a:srgbClr val="1C5858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196283" cy="262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172484" y="86676"/>
              <a:ext cx="648714" cy="846608"/>
            </a:xfrm>
            <a:custGeom>
              <a:avLst/>
              <a:gdLst/>
              <a:ahLst/>
              <a:cxnLst/>
              <a:rect l="l" t="t" r="r" b="b"/>
              <a:pathLst>
                <a:path w="648714" h="846608">
                  <a:moveTo>
                    <a:pt x="0" y="0"/>
                  </a:moveTo>
                  <a:lnTo>
                    <a:pt x="648714" y="0"/>
                  </a:lnTo>
                  <a:lnTo>
                    <a:pt x="648714" y="846608"/>
                  </a:lnTo>
                  <a:lnTo>
                    <a:pt x="0" y="846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401560" y="-76200"/>
              <a:ext cx="9397285" cy="2040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Przygotowanie  uczniów do przyszłego życia zawodowego, wsparcie  rozwoju  osobistego </a:t>
              </a:r>
            </a:p>
            <a:p>
              <a:pPr algn="l">
                <a:lnSpc>
                  <a:spcPts val="3100"/>
                </a:lnSpc>
              </a:pPr>
              <a:r>
                <a:rPr lang="en-US" sz="2000" spc="20">
                  <a:solidFill>
                    <a:srgbClr val="23403D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 zawodowego ucznia.</a:t>
              </a:r>
            </a:p>
            <a:p>
              <a:pPr algn="l">
                <a:lnSpc>
                  <a:spcPts val="3100"/>
                </a:lnSpc>
              </a:pPr>
              <a:endParaRPr lang="en-US" sz="2000" spc="20">
                <a:solidFill>
                  <a:srgbClr val="23403D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95486" y="-2184786"/>
            <a:ext cx="5664482" cy="6002100"/>
          </a:xfrm>
          <a:custGeom>
            <a:avLst/>
            <a:gdLst/>
            <a:ahLst/>
            <a:cxnLst/>
            <a:rect l="l" t="t" r="r" b="b"/>
            <a:pathLst>
              <a:path w="5664482" h="6002100">
                <a:moveTo>
                  <a:pt x="0" y="0"/>
                </a:moveTo>
                <a:lnTo>
                  <a:pt x="5664482" y="0"/>
                </a:lnTo>
                <a:lnTo>
                  <a:pt x="5664482" y="6002100"/>
                </a:lnTo>
                <a:lnTo>
                  <a:pt x="0" y="600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925158" y="-600808"/>
            <a:ext cx="8012412" cy="772143"/>
            <a:chOff x="0" y="0"/>
            <a:chExt cx="7248231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8231" cy="698500"/>
            </a:xfrm>
            <a:custGeom>
              <a:avLst/>
              <a:gdLst/>
              <a:ahLst/>
              <a:cxnLst/>
              <a:rect l="l" t="t" r="r" b="b"/>
              <a:pathLst>
                <a:path w="7248231" h="698500">
                  <a:moveTo>
                    <a:pt x="7248231" y="349250"/>
                  </a:moveTo>
                  <a:lnTo>
                    <a:pt x="704503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7045031" y="0"/>
                  </a:lnTo>
                  <a:lnTo>
                    <a:pt x="7248231" y="349250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14300" y="-66675"/>
              <a:ext cx="701963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43491" y="-497529"/>
            <a:ext cx="13775745" cy="573614"/>
            <a:chOff x="0" y="0"/>
            <a:chExt cx="16774959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74959" cy="698500"/>
            </a:xfrm>
            <a:custGeom>
              <a:avLst/>
              <a:gdLst/>
              <a:ahLst/>
              <a:cxnLst/>
              <a:rect l="l" t="t" r="r" b="b"/>
              <a:pathLst>
                <a:path w="16774959" h="698500">
                  <a:moveTo>
                    <a:pt x="16774959" y="349250"/>
                  </a:moveTo>
                  <a:lnTo>
                    <a:pt x="16571759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6571759" y="0"/>
                  </a:lnTo>
                  <a:lnTo>
                    <a:pt x="16774959" y="349250"/>
                  </a:lnTo>
                  <a:close/>
                </a:path>
              </a:pathLst>
            </a:custGeom>
            <a:solidFill>
              <a:srgbClr val="49D3E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16546359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53123" y="537739"/>
            <a:ext cx="10556561" cy="818714"/>
            <a:chOff x="0" y="0"/>
            <a:chExt cx="5376973" cy="4170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376973" cy="417011"/>
            </a:xfrm>
            <a:custGeom>
              <a:avLst/>
              <a:gdLst/>
              <a:ahLst/>
              <a:cxnLst/>
              <a:rect l="l" t="t" r="r" b="b"/>
              <a:pathLst>
                <a:path w="5376973" h="417011">
                  <a:moveTo>
                    <a:pt x="5376973" y="208505"/>
                  </a:moveTo>
                  <a:lnTo>
                    <a:pt x="5173773" y="417011"/>
                  </a:lnTo>
                  <a:lnTo>
                    <a:pt x="203200" y="417011"/>
                  </a:lnTo>
                  <a:lnTo>
                    <a:pt x="0" y="208505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8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6C624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148373" cy="483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53123" y="343021"/>
            <a:ext cx="10556561" cy="821984"/>
            <a:chOff x="0" y="0"/>
            <a:chExt cx="5376973" cy="418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6973" cy="418677"/>
            </a:xfrm>
            <a:custGeom>
              <a:avLst/>
              <a:gdLst/>
              <a:ahLst/>
              <a:cxnLst/>
              <a:rect l="l" t="t" r="r" b="b"/>
              <a:pathLst>
                <a:path w="5376973" h="418677">
                  <a:moveTo>
                    <a:pt x="5376973" y="209338"/>
                  </a:moveTo>
                  <a:lnTo>
                    <a:pt x="5173773" y="418677"/>
                  </a:lnTo>
                  <a:lnTo>
                    <a:pt x="203200" y="418677"/>
                  </a:lnTo>
                  <a:lnTo>
                    <a:pt x="0" y="209338"/>
                  </a:lnTo>
                  <a:lnTo>
                    <a:pt x="203200" y="0"/>
                  </a:lnTo>
                  <a:lnTo>
                    <a:pt x="5173773" y="0"/>
                  </a:lnTo>
                  <a:lnTo>
                    <a:pt x="5376973" y="209338"/>
                  </a:lnTo>
                  <a:close/>
                </a:path>
              </a:pathLst>
            </a:custGeom>
            <a:solidFill>
              <a:srgbClr val="1D92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148373" cy="485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76686" y="409696"/>
            <a:ext cx="8446876" cy="70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Środowisko rodzinne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6289" y="1605837"/>
            <a:ext cx="16903011" cy="56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276" b="1" spc="32">
                <a:solidFill>
                  <a:srgbClr val="23403D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Wartości , oczekiwania, tradycje zawodowe - wybór kierunku kariery zawodowej.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601735" y="3299047"/>
            <a:ext cx="9005518" cy="9542271"/>
          </a:xfrm>
          <a:custGeom>
            <a:avLst/>
            <a:gdLst/>
            <a:ahLst/>
            <a:cxnLst/>
            <a:rect l="l" t="t" r="r" b="b"/>
            <a:pathLst>
              <a:path w="9005518" h="9542271">
                <a:moveTo>
                  <a:pt x="0" y="0"/>
                </a:moveTo>
                <a:lnTo>
                  <a:pt x="9005518" y="0"/>
                </a:lnTo>
                <a:lnTo>
                  <a:pt x="9005518" y="9542271"/>
                </a:lnTo>
                <a:lnTo>
                  <a:pt x="0" y="9542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498615" y="9629717"/>
            <a:ext cx="2259219" cy="2092601"/>
          </a:xfrm>
          <a:custGeom>
            <a:avLst/>
            <a:gdLst/>
            <a:ahLst/>
            <a:cxnLst/>
            <a:rect l="l" t="t" r="r" b="b"/>
            <a:pathLst>
              <a:path w="2259219" h="2092601">
                <a:moveTo>
                  <a:pt x="0" y="0"/>
                </a:moveTo>
                <a:lnTo>
                  <a:pt x="2259218" y="0"/>
                </a:lnTo>
                <a:lnTo>
                  <a:pt x="2259218" y="2092602"/>
                </a:lnTo>
                <a:lnTo>
                  <a:pt x="0" y="2092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432671" y="4407797"/>
            <a:ext cx="7293930" cy="6268221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9"/>
              <a:stretch>
                <a:fillRect l="-10785" r="-18201"/>
              </a:stretch>
            </a:blipFill>
            <a:ln w="190500" cap="sq">
              <a:solidFill>
                <a:srgbClr val="176D7E"/>
              </a:solidFill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>
            <a:off x="5690308" y="9483280"/>
            <a:ext cx="6283153" cy="803720"/>
          </a:xfrm>
          <a:custGeom>
            <a:avLst/>
            <a:gdLst/>
            <a:ahLst/>
            <a:cxnLst/>
            <a:rect l="l" t="t" r="r" b="b"/>
            <a:pathLst>
              <a:path w="6283153" h="803720">
                <a:moveTo>
                  <a:pt x="0" y="0"/>
                </a:moveTo>
                <a:lnTo>
                  <a:pt x="6283153" y="0"/>
                </a:lnTo>
                <a:lnTo>
                  <a:pt x="6283153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3096</Words>
  <Application>Microsoft Office PowerPoint</Application>
  <PresentationFormat>Niestandardowy</PresentationFormat>
  <Paragraphs>336</Paragraphs>
  <Slides>63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72" baseType="lpstr">
      <vt:lpstr>Arial</vt:lpstr>
      <vt:lpstr>Canva Sans</vt:lpstr>
      <vt:lpstr>Cambria</vt:lpstr>
      <vt:lpstr>Telegraf</vt:lpstr>
      <vt:lpstr>Now</vt:lpstr>
      <vt:lpstr>Canva Sans Medium</vt:lpstr>
      <vt:lpstr>Canva Sans Bold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GALMET - 22.11.2024</dc:title>
  <dc:creator>Łukasz Halikowski</dc:creator>
  <cp:lastModifiedBy>Łukasz Halikowski</cp:lastModifiedBy>
  <cp:revision>2</cp:revision>
  <dcterms:created xsi:type="dcterms:W3CDTF">2006-08-16T00:00:00Z</dcterms:created>
  <dcterms:modified xsi:type="dcterms:W3CDTF">2024-11-29T13:44:54Z</dcterms:modified>
  <dc:identifier>DAGWV9osmdI</dc:identifier>
</cp:coreProperties>
</file>