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39" r:id="rId1"/>
  </p:sldMasterIdLst>
  <p:notesMasterIdLst>
    <p:notesMasterId r:id="rId15"/>
  </p:notesMasterIdLst>
  <p:sldIdLst>
    <p:sldId id="256" r:id="rId2"/>
    <p:sldId id="301" r:id="rId3"/>
    <p:sldId id="283" r:id="rId4"/>
    <p:sldId id="295" r:id="rId5"/>
    <p:sldId id="299" r:id="rId6"/>
    <p:sldId id="296" r:id="rId7"/>
    <p:sldId id="297" r:id="rId8"/>
    <p:sldId id="298" r:id="rId9"/>
    <p:sldId id="294" r:id="rId10"/>
    <p:sldId id="592" r:id="rId11"/>
    <p:sldId id="287" r:id="rId12"/>
    <p:sldId id="280" r:id="rId13"/>
    <p:sldId id="300" r:id="rId14"/>
  </p:sldIdLst>
  <p:sldSz cx="18288000" cy="10287000"/>
  <p:notesSz cx="6797675" cy="9926638"/>
  <p:embeddedFontLst>
    <p:embeddedFont>
      <p:font typeface="Muller" panose="020B0604020202020204" charset="-18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Bold" panose="020B0806030504020204" charset="0"/>
      <p:regular r:id="rId21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1D"/>
    <a:srgbClr val="0052B0"/>
    <a:srgbClr val="FFFFFF"/>
    <a:srgbClr val="FDE92B"/>
    <a:srgbClr val="F1D10F"/>
    <a:srgbClr val="F3C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simple3" qsCatId="simple" csTypeId="urn:microsoft.com/office/officeart/2005/8/colors/accent2_5" csCatId="accent2" phldr="1"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73D947E0-108F-4D20-A71E-3CF329F97212}">
      <dgm:prSet phldr="0" custT="1"/>
      <dgm:spPr/>
      <dgm:t>
        <a:bodyPr rtlCol="0" anchor="ctr"/>
        <a:lstStyle>
          <a:defPPr>
            <a:defRPr lang="pl-PL"/>
          </a:defPPr>
        </a:lstStyle>
        <a:p>
          <a:pPr marL="0" algn="ctr" rtl="0"/>
          <a:r>
            <a:rPr lang="pl-PL" sz="2800" b="1" i="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FUNDUSZE EUROPEJSKIE – BILANS I PERSPEKTYWY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B1AFA1AF-0FF8-45B3-A6D0-0E255A2F637D}">
      <dgm:prSet phldr="0" custT="1"/>
      <dgm:spPr/>
      <dgm:t>
        <a:bodyPr rtlCol="0" anchor="ctr"/>
        <a:lstStyle>
          <a:defPPr>
            <a:defRPr lang="pl-PL"/>
          </a:defPPr>
        </a:lstStyle>
        <a:p>
          <a:pPr marL="0" algn="ctr" rtl="0"/>
          <a:r>
            <a:rPr lang="pl-PL" sz="2800" b="1" i="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RYNEK ENERGII W EPOCE ESG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E9682B4F-0217-4B50-923E-C104AA24290F}">
      <dgm:prSet phldr="0" custT="1"/>
      <dgm:spPr/>
      <dgm:t>
        <a:bodyPr rtlCol="0" anchor="ctr"/>
        <a:lstStyle>
          <a:defPPr>
            <a:defRPr lang="pl-PL"/>
          </a:defPPr>
        </a:lstStyle>
        <a:p>
          <a:pPr marL="0" algn="ctr" rtl="0"/>
          <a:r>
            <a:rPr lang="pl-PL" sz="2800" b="1" i="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STREFY EKONOMICZNE – GLOBALNE TRENDY 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A2322D3A-7AC2-4C5C-9D7E-EAB2313D47D4}">
      <dgm:prSet phldr="0" custT="1"/>
      <dgm:spPr/>
      <dgm:t>
        <a:bodyPr rtlCol="0" anchor="ctr"/>
        <a:lstStyle>
          <a:defPPr>
            <a:defRPr lang="pl-PL"/>
          </a:defPPr>
        </a:lstStyle>
        <a:p>
          <a:pPr marL="0" algn="ctr" rtl="0"/>
          <a:r>
            <a:rPr lang="pl-PL" sz="2800" b="1" i="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BUDOWANIE MARKI W ERZE SM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4F85505A-81B6-4FDA-A144-900B71DAD946}">
      <dgm:prSet phldr="0" custT="1"/>
      <dgm:spPr/>
      <dgm:t>
        <a:bodyPr rtlCol="0" anchor="ctr"/>
        <a:lstStyle>
          <a:defPPr>
            <a:defRPr lang="pl-PL"/>
          </a:defPPr>
        </a:lstStyle>
        <a:p>
          <a:pPr marL="0" algn="ctr" rtl="0"/>
          <a:r>
            <a:rPr lang="pl-PL" sz="2800" b="1" i="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ROZWÓJ BIZNESU W XXI WIEKU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F776D97D-7E8A-BE47-8534-04C00FFCCC4D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3C4E0FA1-D067-AD44-8E28-106F1EE1F117}" type="pres">
      <dgm:prSet presAssocID="{73D947E0-108F-4D20-A71E-3CF329F97212}" presName="thickLine" presStyleLbl="alignNode1" presStyleIdx="0" presStyleCnt="5"/>
      <dgm:spPr/>
    </dgm:pt>
    <dgm:pt modelId="{4618D61B-DCED-8E48-9FBD-90A3161B1E67}" type="pres">
      <dgm:prSet presAssocID="{73D947E0-108F-4D20-A71E-3CF329F97212}" presName="horz1" presStyleCnt="0"/>
      <dgm:spPr/>
    </dgm:pt>
    <dgm:pt modelId="{27290E1D-A993-FE47-AD32-264686D4D5C9}" type="pres">
      <dgm:prSet presAssocID="{73D947E0-108F-4D20-A71E-3CF329F97212}" presName="tx1" presStyleLbl="revTx" presStyleIdx="0" presStyleCnt="5" custScaleX="500000"/>
      <dgm:spPr/>
    </dgm:pt>
    <dgm:pt modelId="{22DDA73C-6B43-B040-875B-5AEDC5BAD42D}" type="pres">
      <dgm:prSet presAssocID="{73D947E0-108F-4D20-A71E-3CF329F97212}" presName="vert1" presStyleCnt="0"/>
      <dgm:spPr/>
    </dgm:pt>
    <dgm:pt modelId="{178B931F-8CEF-0149-B4DF-A88FA13E58C2}" type="pres">
      <dgm:prSet presAssocID="{B1AFA1AF-0FF8-45B3-A6D0-0E255A2F637D}" presName="thickLine" presStyleLbl="alignNode1" presStyleIdx="1" presStyleCnt="5"/>
      <dgm:spPr/>
    </dgm:pt>
    <dgm:pt modelId="{265D5022-9B9B-BA42-88D0-37765DFBADEE}" type="pres">
      <dgm:prSet presAssocID="{B1AFA1AF-0FF8-45B3-A6D0-0E255A2F637D}" presName="horz1" presStyleCnt="0"/>
      <dgm:spPr/>
    </dgm:pt>
    <dgm:pt modelId="{47BBF4D0-3042-9C45-AD8E-AC9529290611}" type="pres">
      <dgm:prSet presAssocID="{B1AFA1AF-0FF8-45B3-A6D0-0E255A2F637D}" presName="tx1" presStyleLbl="revTx" presStyleIdx="1" presStyleCnt="5" custScaleX="500000"/>
      <dgm:spPr/>
    </dgm:pt>
    <dgm:pt modelId="{8117825D-08FF-8042-8745-FC633703D5F7}" type="pres">
      <dgm:prSet presAssocID="{B1AFA1AF-0FF8-45B3-A6D0-0E255A2F637D}" presName="vert1" presStyleCnt="0"/>
      <dgm:spPr/>
    </dgm:pt>
    <dgm:pt modelId="{913B5E25-C84D-514D-AB84-FB479AF2BAA5}" type="pres">
      <dgm:prSet presAssocID="{E9682B4F-0217-4B50-923E-C104AA24290F}" presName="thickLine" presStyleLbl="alignNode1" presStyleIdx="2" presStyleCnt="5"/>
      <dgm:spPr/>
    </dgm:pt>
    <dgm:pt modelId="{6DCC70ED-4D75-B243-B2A7-47ECDF797974}" type="pres">
      <dgm:prSet presAssocID="{E9682B4F-0217-4B50-923E-C104AA24290F}" presName="horz1" presStyleCnt="0"/>
      <dgm:spPr/>
    </dgm:pt>
    <dgm:pt modelId="{3E5AB2BF-A462-A841-B59B-E575612010D9}" type="pres">
      <dgm:prSet presAssocID="{E9682B4F-0217-4B50-923E-C104AA24290F}" presName="tx1" presStyleLbl="revTx" presStyleIdx="2" presStyleCnt="5" custScaleX="500000"/>
      <dgm:spPr/>
    </dgm:pt>
    <dgm:pt modelId="{A8F50829-4BAB-7C4A-AA30-84E2D099EB01}" type="pres">
      <dgm:prSet presAssocID="{E9682B4F-0217-4B50-923E-C104AA24290F}" presName="vert1" presStyleCnt="0"/>
      <dgm:spPr/>
    </dgm:pt>
    <dgm:pt modelId="{88532B37-2569-E445-B003-569B3ACBA8CA}" type="pres">
      <dgm:prSet presAssocID="{4F85505A-81B6-4FDA-A144-900B71DAD946}" presName="thickLine" presStyleLbl="alignNode1" presStyleIdx="3" presStyleCnt="5"/>
      <dgm:spPr/>
    </dgm:pt>
    <dgm:pt modelId="{27C10060-401A-7945-9D2A-17F166E50813}" type="pres">
      <dgm:prSet presAssocID="{4F85505A-81B6-4FDA-A144-900B71DAD946}" presName="horz1" presStyleCnt="0"/>
      <dgm:spPr/>
    </dgm:pt>
    <dgm:pt modelId="{C76500F5-9E3D-F842-99EC-C1DB4300D8B6}" type="pres">
      <dgm:prSet presAssocID="{4F85505A-81B6-4FDA-A144-900B71DAD946}" presName="tx1" presStyleLbl="revTx" presStyleIdx="3" presStyleCnt="5" custScaleX="500000"/>
      <dgm:spPr/>
    </dgm:pt>
    <dgm:pt modelId="{18B63E3F-6E39-1A43-89A5-CF1EF0E2CD9D}" type="pres">
      <dgm:prSet presAssocID="{4F85505A-81B6-4FDA-A144-900B71DAD946}" presName="vert1" presStyleCnt="0"/>
      <dgm:spPr/>
    </dgm:pt>
    <dgm:pt modelId="{F5770AFA-66ED-0C4C-805A-0A58C20E9262}" type="pres">
      <dgm:prSet presAssocID="{A2322D3A-7AC2-4C5C-9D7E-EAB2313D47D4}" presName="thickLine" presStyleLbl="alignNode1" presStyleIdx="4" presStyleCnt="5"/>
      <dgm:spPr/>
    </dgm:pt>
    <dgm:pt modelId="{F891B2B1-AF2F-6B4A-BB1C-410B26CB87A9}" type="pres">
      <dgm:prSet presAssocID="{A2322D3A-7AC2-4C5C-9D7E-EAB2313D47D4}" presName="horz1" presStyleCnt="0"/>
      <dgm:spPr/>
    </dgm:pt>
    <dgm:pt modelId="{7543777C-4617-0343-8040-A73DD2FC544E}" type="pres">
      <dgm:prSet presAssocID="{A2322D3A-7AC2-4C5C-9D7E-EAB2313D47D4}" presName="tx1" presStyleLbl="revTx" presStyleIdx="4" presStyleCnt="5" custScaleX="109347"/>
      <dgm:spPr/>
    </dgm:pt>
    <dgm:pt modelId="{1F14637B-F64E-2B44-B962-58D4B9D01816}" type="pres">
      <dgm:prSet presAssocID="{A2322D3A-7AC2-4C5C-9D7E-EAB2313D47D4}" presName="vert1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6DE9009-327C-7543-8775-3ACB7D495B43}" type="presOf" srcId="{E9682B4F-0217-4B50-923E-C104AA24290F}" destId="{3E5AB2BF-A462-A841-B59B-E575612010D9}" srcOrd="0" destOrd="0" presId="urn:microsoft.com/office/officeart/2008/layout/LinedList"/>
    <dgm:cxn modelId="{7632773D-8054-0145-9910-2656ABCE5CDA}" type="presOf" srcId="{0DD8915E-DC14-41D6-9BB5-F49E1C265163}" destId="{F776D97D-7E8A-BE47-8534-04C00FFCCC4D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772B227B-9842-7E4B-A946-48F9C08394D4}" type="presOf" srcId="{A2322D3A-7AC2-4C5C-9D7E-EAB2313D47D4}" destId="{7543777C-4617-0343-8040-A73DD2FC544E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99B75BD8-5AF8-7C4E-AEFD-430CD2C4CA57}" type="presOf" srcId="{73D947E0-108F-4D20-A71E-3CF329F97212}" destId="{27290E1D-A993-FE47-AD32-264686D4D5C9}" srcOrd="0" destOrd="0" presId="urn:microsoft.com/office/officeart/2008/layout/LinedList"/>
    <dgm:cxn modelId="{4AE21DE4-3E74-934C-A2DD-7AA9CF220864}" type="presOf" srcId="{B1AFA1AF-0FF8-45B3-A6D0-0E255A2F637D}" destId="{47BBF4D0-3042-9C45-AD8E-AC9529290611}" srcOrd="0" destOrd="0" presId="urn:microsoft.com/office/officeart/2008/layout/LinedList"/>
    <dgm:cxn modelId="{9759C9F1-6967-624A-9FF9-1DD2452BA3AA}" type="presOf" srcId="{4F85505A-81B6-4FDA-A144-900B71DAD946}" destId="{C76500F5-9E3D-F842-99EC-C1DB4300D8B6}" srcOrd="0" destOrd="0" presId="urn:microsoft.com/office/officeart/2008/layout/LinedList"/>
    <dgm:cxn modelId="{1AFBC1C2-4125-A746-815F-A6C0479AAB5E}" type="presParOf" srcId="{F776D97D-7E8A-BE47-8534-04C00FFCCC4D}" destId="{3C4E0FA1-D067-AD44-8E28-106F1EE1F117}" srcOrd="0" destOrd="0" presId="urn:microsoft.com/office/officeart/2008/layout/LinedList"/>
    <dgm:cxn modelId="{DEE48448-65C4-7D43-9C6C-1C322194C845}" type="presParOf" srcId="{F776D97D-7E8A-BE47-8534-04C00FFCCC4D}" destId="{4618D61B-DCED-8E48-9FBD-90A3161B1E67}" srcOrd="1" destOrd="0" presId="urn:microsoft.com/office/officeart/2008/layout/LinedList"/>
    <dgm:cxn modelId="{1C948CC6-566C-D945-A9AA-DD3067DB7EA5}" type="presParOf" srcId="{4618D61B-DCED-8E48-9FBD-90A3161B1E67}" destId="{27290E1D-A993-FE47-AD32-264686D4D5C9}" srcOrd="0" destOrd="0" presId="urn:microsoft.com/office/officeart/2008/layout/LinedList"/>
    <dgm:cxn modelId="{40323340-BD78-3242-90F0-8760C70B54C8}" type="presParOf" srcId="{4618D61B-DCED-8E48-9FBD-90A3161B1E67}" destId="{22DDA73C-6B43-B040-875B-5AEDC5BAD42D}" srcOrd="1" destOrd="0" presId="urn:microsoft.com/office/officeart/2008/layout/LinedList"/>
    <dgm:cxn modelId="{963F728C-6DCE-5340-ADAF-6D26364518C4}" type="presParOf" srcId="{F776D97D-7E8A-BE47-8534-04C00FFCCC4D}" destId="{178B931F-8CEF-0149-B4DF-A88FA13E58C2}" srcOrd="2" destOrd="0" presId="urn:microsoft.com/office/officeart/2008/layout/LinedList"/>
    <dgm:cxn modelId="{4B5413E7-E374-124C-ADE9-E376B016B1AA}" type="presParOf" srcId="{F776D97D-7E8A-BE47-8534-04C00FFCCC4D}" destId="{265D5022-9B9B-BA42-88D0-37765DFBADEE}" srcOrd="3" destOrd="0" presId="urn:microsoft.com/office/officeart/2008/layout/LinedList"/>
    <dgm:cxn modelId="{85099CAB-265F-AB4A-A5E6-392E1C4AE93C}" type="presParOf" srcId="{265D5022-9B9B-BA42-88D0-37765DFBADEE}" destId="{47BBF4D0-3042-9C45-AD8E-AC9529290611}" srcOrd="0" destOrd="0" presId="urn:microsoft.com/office/officeart/2008/layout/LinedList"/>
    <dgm:cxn modelId="{6D5B2806-C37E-0A42-9682-4E7B12402D01}" type="presParOf" srcId="{265D5022-9B9B-BA42-88D0-37765DFBADEE}" destId="{8117825D-08FF-8042-8745-FC633703D5F7}" srcOrd="1" destOrd="0" presId="urn:microsoft.com/office/officeart/2008/layout/LinedList"/>
    <dgm:cxn modelId="{F181DF5D-631B-E04B-AE77-22B190EF9699}" type="presParOf" srcId="{F776D97D-7E8A-BE47-8534-04C00FFCCC4D}" destId="{913B5E25-C84D-514D-AB84-FB479AF2BAA5}" srcOrd="4" destOrd="0" presId="urn:microsoft.com/office/officeart/2008/layout/LinedList"/>
    <dgm:cxn modelId="{730F3869-EADB-AA4E-9877-72AC11B368CE}" type="presParOf" srcId="{F776D97D-7E8A-BE47-8534-04C00FFCCC4D}" destId="{6DCC70ED-4D75-B243-B2A7-47ECDF797974}" srcOrd="5" destOrd="0" presId="urn:microsoft.com/office/officeart/2008/layout/LinedList"/>
    <dgm:cxn modelId="{F1A74471-8FDE-B547-8DB9-C3BEBDE9484C}" type="presParOf" srcId="{6DCC70ED-4D75-B243-B2A7-47ECDF797974}" destId="{3E5AB2BF-A462-A841-B59B-E575612010D9}" srcOrd="0" destOrd="0" presId="urn:microsoft.com/office/officeart/2008/layout/LinedList"/>
    <dgm:cxn modelId="{D8EE97EF-C58E-CA4D-935F-3696E76DCAD4}" type="presParOf" srcId="{6DCC70ED-4D75-B243-B2A7-47ECDF797974}" destId="{A8F50829-4BAB-7C4A-AA30-84E2D099EB01}" srcOrd="1" destOrd="0" presId="urn:microsoft.com/office/officeart/2008/layout/LinedList"/>
    <dgm:cxn modelId="{F200239E-02AD-F244-964C-597398F50846}" type="presParOf" srcId="{F776D97D-7E8A-BE47-8534-04C00FFCCC4D}" destId="{88532B37-2569-E445-B003-569B3ACBA8CA}" srcOrd="6" destOrd="0" presId="urn:microsoft.com/office/officeart/2008/layout/LinedList"/>
    <dgm:cxn modelId="{0FE2B243-C37E-B148-ADAD-B485F82713A6}" type="presParOf" srcId="{F776D97D-7E8A-BE47-8534-04C00FFCCC4D}" destId="{27C10060-401A-7945-9D2A-17F166E50813}" srcOrd="7" destOrd="0" presId="urn:microsoft.com/office/officeart/2008/layout/LinedList"/>
    <dgm:cxn modelId="{901EE5F2-0C91-0549-8BB5-B68C7AFBF1C6}" type="presParOf" srcId="{27C10060-401A-7945-9D2A-17F166E50813}" destId="{C76500F5-9E3D-F842-99EC-C1DB4300D8B6}" srcOrd="0" destOrd="0" presId="urn:microsoft.com/office/officeart/2008/layout/LinedList"/>
    <dgm:cxn modelId="{55FFBF0E-D38C-F848-BEEF-76F14AD0E52B}" type="presParOf" srcId="{27C10060-401A-7945-9D2A-17F166E50813}" destId="{18B63E3F-6E39-1A43-89A5-CF1EF0E2CD9D}" srcOrd="1" destOrd="0" presId="urn:microsoft.com/office/officeart/2008/layout/LinedList"/>
    <dgm:cxn modelId="{12D23EA2-0ED9-D34E-B5ED-F5D3205CAB99}" type="presParOf" srcId="{F776D97D-7E8A-BE47-8534-04C00FFCCC4D}" destId="{F5770AFA-66ED-0C4C-805A-0A58C20E9262}" srcOrd="8" destOrd="0" presId="urn:microsoft.com/office/officeart/2008/layout/LinedList"/>
    <dgm:cxn modelId="{D6655B2D-64A9-7743-802F-4F8E778B3C33}" type="presParOf" srcId="{F776D97D-7E8A-BE47-8534-04C00FFCCC4D}" destId="{F891B2B1-AF2F-6B4A-BB1C-410B26CB87A9}" srcOrd="9" destOrd="0" presId="urn:microsoft.com/office/officeart/2008/layout/LinedList"/>
    <dgm:cxn modelId="{318C1DAB-A068-964F-A17E-140AD336B1BF}" type="presParOf" srcId="{F891B2B1-AF2F-6B4A-BB1C-410B26CB87A9}" destId="{7543777C-4617-0343-8040-A73DD2FC544E}" srcOrd="0" destOrd="0" presId="urn:microsoft.com/office/officeart/2008/layout/LinedList"/>
    <dgm:cxn modelId="{B8AF4568-9B82-DA44-AD5C-EA377FA2D9B3}" type="presParOf" srcId="{F891B2B1-AF2F-6B4A-BB1C-410B26CB87A9}" destId="{1F14637B-F64E-2B44-B962-58D4B9D018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E0FA1-D067-AD44-8E28-106F1EE1F117}">
      <dsp:nvSpPr>
        <dsp:cNvPr id="0" name=""/>
        <dsp:cNvSpPr/>
      </dsp:nvSpPr>
      <dsp:spPr>
        <a:xfrm>
          <a:off x="0" y="531"/>
          <a:ext cx="8861425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290E1D-A993-FE47-AD32-264686D4D5C9}">
      <dsp:nvSpPr>
        <dsp:cNvPr id="0" name=""/>
        <dsp:cNvSpPr/>
      </dsp:nvSpPr>
      <dsp:spPr>
        <a:xfrm>
          <a:off x="0" y="531"/>
          <a:ext cx="885926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FUNDUSZE EUROPEJSKIE – BILANS I PERSPEKTYWY</a:t>
          </a:r>
        </a:p>
      </dsp:txBody>
      <dsp:txXfrm>
        <a:off x="0" y="531"/>
        <a:ext cx="8859261" cy="870055"/>
      </dsp:txXfrm>
    </dsp:sp>
    <dsp:sp modelId="{178B931F-8CEF-0149-B4DF-A88FA13E58C2}">
      <dsp:nvSpPr>
        <dsp:cNvPr id="0" name=""/>
        <dsp:cNvSpPr/>
      </dsp:nvSpPr>
      <dsp:spPr>
        <a:xfrm>
          <a:off x="0" y="870586"/>
          <a:ext cx="8861425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000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BF4D0-3042-9C45-AD8E-AC9529290611}">
      <dsp:nvSpPr>
        <dsp:cNvPr id="0" name=""/>
        <dsp:cNvSpPr/>
      </dsp:nvSpPr>
      <dsp:spPr>
        <a:xfrm>
          <a:off x="0" y="870586"/>
          <a:ext cx="885926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RYNEK ENERGII W EPOCE ESG</a:t>
          </a:r>
        </a:p>
      </dsp:txBody>
      <dsp:txXfrm>
        <a:off x="0" y="870586"/>
        <a:ext cx="8859261" cy="870055"/>
      </dsp:txXfrm>
    </dsp:sp>
    <dsp:sp modelId="{913B5E25-C84D-514D-AB84-FB479AF2BAA5}">
      <dsp:nvSpPr>
        <dsp:cNvPr id="0" name=""/>
        <dsp:cNvSpPr/>
      </dsp:nvSpPr>
      <dsp:spPr>
        <a:xfrm>
          <a:off x="0" y="1740641"/>
          <a:ext cx="8861425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5AB2BF-A462-A841-B59B-E575612010D9}">
      <dsp:nvSpPr>
        <dsp:cNvPr id="0" name=""/>
        <dsp:cNvSpPr/>
      </dsp:nvSpPr>
      <dsp:spPr>
        <a:xfrm>
          <a:off x="0" y="1740641"/>
          <a:ext cx="885926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STREFY EKONOMICZNE – GLOBALNE TRENDY </a:t>
          </a:r>
        </a:p>
      </dsp:txBody>
      <dsp:txXfrm>
        <a:off x="0" y="1740641"/>
        <a:ext cx="8859261" cy="870055"/>
      </dsp:txXfrm>
    </dsp:sp>
    <dsp:sp modelId="{88532B37-2569-E445-B003-569B3ACBA8CA}">
      <dsp:nvSpPr>
        <dsp:cNvPr id="0" name=""/>
        <dsp:cNvSpPr/>
      </dsp:nvSpPr>
      <dsp:spPr>
        <a:xfrm>
          <a:off x="0" y="2610696"/>
          <a:ext cx="8861425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3000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6500F5-9E3D-F842-99EC-C1DB4300D8B6}">
      <dsp:nvSpPr>
        <dsp:cNvPr id="0" name=""/>
        <dsp:cNvSpPr/>
      </dsp:nvSpPr>
      <dsp:spPr>
        <a:xfrm>
          <a:off x="0" y="2610696"/>
          <a:ext cx="885926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ROZWÓJ BIZNESU W XXI WIEKU</a:t>
          </a:r>
        </a:p>
      </dsp:txBody>
      <dsp:txXfrm>
        <a:off x="0" y="2610696"/>
        <a:ext cx="8859261" cy="870055"/>
      </dsp:txXfrm>
    </dsp:sp>
    <dsp:sp modelId="{F5770AFA-66ED-0C4C-805A-0A58C20E9262}">
      <dsp:nvSpPr>
        <dsp:cNvPr id="0" name=""/>
        <dsp:cNvSpPr/>
      </dsp:nvSpPr>
      <dsp:spPr>
        <a:xfrm>
          <a:off x="0" y="3480751"/>
          <a:ext cx="8861425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43777C-4617-0343-8040-A73DD2FC544E}">
      <dsp:nvSpPr>
        <dsp:cNvPr id="0" name=""/>
        <dsp:cNvSpPr/>
      </dsp:nvSpPr>
      <dsp:spPr>
        <a:xfrm>
          <a:off x="0" y="3480751"/>
          <a:ext cx="885699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>
              <a:solidFill>
                <a:srgbClr val="0052B0"/>
              </a:solidFill>
              <a:latin typeface="+mj-lt"/>
              <a:cs typeface="Arial Black" panose="020B0604020202020204" pitchFamily="34" charset="0"/>
            </a:rPr>
            <a:t>BUDOWANIE MARKI W ERZE SM</a:t>
          </a:r>
        </a:p>
      </dsp:txBody>
      <dsp:txXfrm>
        <a:off x="0" y="3480751"/>
        <a:ext cx="8856993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502E-9E28-4645-A4B9-C889A7FB89D8}" type="datetimeFigureOut">
              <a:rPr lang="pl-PL" smtClean="0"/>
              <a:t>28.11.2024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83D52-B76A-4C02-AFD9-01F7CB8D1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6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83D52-B76A-4C02-AFD9-01F7CB8D18D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35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6A7AA-EE25-B400-A3DF-713D47E74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9E86E89-C466-EECC-E478-DA19138C3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69E08F8-476D-AC45-4245-3D3EEE20B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FFBB07-E34C-EBC2-4AEC-04FFF95F1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83D52-B76A-4C02-AFD9-01F7CB8D18D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36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E90D-3AC9-3787-EEAA-4924515A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5935DFB-2924-44E2-DC2F-3410C4869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3B49622-BB35-FC39-DD60-161DCF11C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24C5AE-AAC0-A128-8871-E3661F54A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83D52-B76A-4C02-AFD9-01F7CB8D18D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43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CC9FB-69D4-53C5-71B7-968D99622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EE1D52-00EA-857E-82F9-A1559BF62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195AA40-16CF-F39C-F5E9-7D9C98714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fill in your information an</a:t>
            </a:r>
            <a:r>
              <a:rPr lang="en-US" baseline="0" dirty="0"/>
              <a:t>d your opinion how the GI Tag can help your region and the SMEs there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12CA98-F9C8-4EBC-4C62-3C41C0B43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8849-6A58-5242-AAB8-69E086EC2380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225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83D52-B76A-4C02-AFD9-01F7CB8D18D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96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9D51-FBC9-9F5E-798B-283CAABC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7E1EECC-8878-BBE1-20A6-D2E67C97C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69C2F8-DD42-A1B2-A021-22014F4C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B02012-90BB-AB3F-5F58-EF2B32C17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83D52-B76A-4C02-AFD9-01F7CB8D18D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35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5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8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999"/>
          </a:blip>
          <a:srcRect t="7733" b="7733"/>
          <a:stretch>
            <a:fillRect/>
          </a:stretch>
        </p:blipFill>
        <p:spPr>
          <a:xfrm>
            <a:off x="-4419600" y="282636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625672" y="-397825"/>
            <a:ext cx="8818123" cy="11647923"/>
            <a:chOff x="0" y="0"/>
            <a:chExt cx="6438900" cy="8505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4916170" y="8505190"/>
                  </a:moveTo>
                  <a:lnTo>
                    <a:pt x="4627880" y="8505190"/>
                  </a:lnTo>
                  <a:lnTo>
                    <a:pt x="0" y="8072120"/>
                  </a:lnTo>
                  <a:lnTo>
                    <a:pt x="0" y="4405630"/>
                  </a:lnTo>
                  <a:lnTo>
                    <a:pt x="910590" y="0"/>
                  </a:lnTo>
                  <a:lnTo>
                    <a:pt x="6438900" y="0"/>
                  </a:lnTo>
                  <a:lnTo>
                    <a:pt x="6438900" y="671830"/>
                  </a:lnTo>
                  <a:lnTo>
                    <a:pt x="4916170" y="8505190"/>
                  </a:lnTo>
                  <a:close/>
                </a:path>
              </a:pathLst>
            </a:custGeom>
            <a:blipFill>
              <a:blip r:embed="rId4"/>
              <a:stretch>
                <a:fillRect l="-38060" r="-3806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910590" y="0"/>
                  </a:moveTo>
                  <a:lnTo>
                    <a:pt x="1898650" y="289560"/>
                  </a:lnTo>
                  <a:lnTo>
                    <a:pt x="0" y="4405630"/>
                  </a:lnTo>
                  <a:lnTo>
                    <a:pt x="910590" y="0"/>
                  </a:lnTo>
                  <a:close/>
                  <a:moveTo>
                    <a:pt x="3253740" y="8047990"/>
                  </a:moveTo>
                  <a:lnTo>
                    <a:pt x="4916170" y="8505190"/>
                  </a:lnTo>
                  <a:lnTo>
                    <a:pt x="6438900" y="671830"/>
                  </a:lnTo>
                  <a:lnTo>
                    <a:pt x="3253740" y="8047990"/>
                  </a:lnTo>
                  <a:close/>
                </a:path>
              </a:pathLst>
            </a:custGeom>
            <a:solidFill>
              <a:srgbClr val="0052B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5531"/>
          <a:stretch>
            <a:fillRect/>
          </a:stretch>
        </p:blipFill>
        <p:spPr>
          <a:xfrm>
            <a:off x="0" y="105014"/>
            <a:ext cx="1898477" cy="3446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5759"/>
          <a:stretch>
            <a:fillRect/>
          </a:stretch>
        </p:blipFill>
        <p:spPr>
          <a:xfrm>
            <a:off x="11625672" y="7431520"/>
            <a:ext cx="567448" cy="1784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4668" b="74100"/>
          <a:stretch>
            <a:fillRect/>
          </a:stretch>
        </p:blipFill>
        <p:spPr>
          <a:xfrm>
            <a:off x="11112542" y="3551555"/>
            <a:ext cx="513130" cy="2871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98475" y="1028700"/>
            <a:ext cx="8183793" cy="21229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08838" y="4190297"/>
            <a:ext cx="10146098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2"/>
              </a:lnSpc>
            </a:pPr>
            <a:r>
              <a:rPr lang="pl-PL" sz="5400" spc="-54" dirty="0">
                <a:solidFill>
                  <a:srgbClr val="0052B0"/>
                </a:solidFill>
                <a:latin typeface="Open Sans Bold"/>
              </a:rPr>
              <a:t>Wsparcie MŚP </a:t>
            </a:r>
            <a:br>
              <a:rPr lang="pl-PL" sz="5400" spc="-54" dirty="0">
                <a:solidFill>
                  <a:srgbClr val="0052B0"/>
                </a:solidFill>
                <a:latin typeface="Open Sans Bold"/>
              </a:rPr>
            </a:br>
            <a:r>
              <a:rPr lang="pl-PL" sz="5400" spc="-54" dirty="0">
                <a:solidFill>
                  <a:srgbClr val="0052B0"/>
                </a:solidFill>
                <a:latin typeface="Open Sans Bold"/>
              </a:rPr>
              <a:t>w ramach Funduszy Europejskich dla Opolskiego </a:t>
            </a:r>
            <a:endParaRPr lang="en-US" sz="5400" spc="-54" dirty="0">
              <a:solidFill>
                <a:srgbClr val="0052B0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98477" y="9285143"/>
            <a:ext cx="9727195" cy="4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chemeClr val="bg1"/>
                </a:solidFill>
                <a:latin typeface="Muller"/>
              </a:rPr>
              <a:t>www.ocrg.opolskie.pl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8474" y="8998023"/>
            <a:ext cx="5569125" cy="383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1"/>
              </a:lnSpc>
              <a:spcBef>
                <a:spcPct val="0"/>
              </a:spcBef>
            </a:pPr>
            <a:r>
              <a:rPr lang="pl-PL" sz="2300" b="1">
                <a:solidFill>
                  <a:srgbClr val="0052B0"/>
                </a:solidFill>
                <a:latin typeface="Open Sans"/>
              </a:rPr>
              <a:t>Głubczyce, 29 </a:t>
            </a:r>
            <a:r>
              <a:rPr lang="pl-PL" sz="2300" b="1" dirty="0">
                <a:solidFill>
                  <a:srgbClr val="0052B0"/>
                </a:solidFill>
                <a:latin typeface="Open Sans"/>
              </a:rPr>
              <a:t>listopada </a:t>
            </a:r>
            <a:r>
              <a:rPr lang="en-US" sz="2300" b="1" dirty="0">
                <a:solidFill>
                  <a:srgbClr val="0052B0"/>
                </a:solidFill>
                <a:latin typeface="Open Sans"/>
              </a:rPr>
              <a:t>202</a:t>
            </a:r>
            <a:r>
              <a:rPr lang="pl-PL" sz="2300" b="1" dirty="0">
                <a:solidFill>
                  <a:srgbClr val="0052B0"/>
                </a:solidFill>
                <a:latin typeface="Open Sans"/>
              </a:rPr>
              <a:t>4r.</a:t>
            </a:r>
            <a:endParaRPr lang="en-US" sz="2300" b="1" dirty="0">
              <a:solidFill>
                <a:srgbClr val="0052B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475CC-1EDC-6475-0A27-C9E70A0C5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7885973-7A0A-D9A1-054E-8B3A4750B302}"/>
              </a:ext>
            </a:extLst>
          </p:cNvPr>
          <p:cNvSpPr txBox="1"/>
          <p:nvPr/>
        </p:nvSpPr>
        <p:spPr>
          <a:xfrm>
            <a:off x="7601849" y="417083"/>
            <a:ext cx="11417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pl-PL" altLang="pl-PL" sz="4200" b="1" dirty="0">
                <a:solidFill>
                  <a:schemeClr val="bg1"/>
                </a:solidFill>
                <a:highlight>
                  <a:srgbClr val="02A984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Schemat realizacji projektu grantowego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15015D16-FA08-2673-F859-CEEC95D2DACB}"/>
              </a:ext>
            </a:extLst>
          </p:cNvPr>
          <p:cNvSpPr/>
          <p:nvPr/>
        </p:nvSpPr>
        <p:spPr>
          <a:xfrm>
            <a:off x="7638110" y="3618034"/>
            <a:ext cx="3011781" cy="2471633"/>
          </a:xfrm>
          <a:prstGeom prst="rect">
            <a:avLst/>
          </a:prstGeom>
          <a:solidFill>
            <a:srgbClr val="02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OCRG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D95CF0C-3E78-B875-38BF-F72C307D402B}"/>
              </a:ext>
            </a:extLst>
          </p:cNvPr>
          <p:cNvSpPr/>
          <p:nvPr/>
        </p:nvSpPr>
        <p:spPr>
          <a:xfrm>
            <a:off x="525189" y="3725844"/>
            <a:ext cx="3011781" cy="24752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MŚP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0A7D59B-BB8D-8F5E-29B4-F4A2B3CE9C77}"/>
              </a:ext>
            </a:extLst>
          </p:cNvPr>
          <p:cNvSpPr/>
          <p:nvPr/>
        </p:nvSpPr>
        <p:spPr>
          <a:xfrm>
            <a:off x="14485401" y="3746207"/>
            <a:ext cx="3011781" cy="2471633"/>
          </a:xfrm>
          <a:prstGeom prst="rect">
            <a:avLst/>
          </a:prstGeom>
          <a:solidFill>
            <a:srgbClr val="02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Instytucja Otoczenia </a:t>
            </a:r>
            <a:r>
              <a:rPr lang="pl-PL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Biznesu</a:t>
            </a:r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id="{469C47B7-9299-55A5-1F50-2C993EEE3853}"/>
              </a:ext>
            </a:extLst>
          </p:cNvPr>
          <p:cNvSpPr/>
          <p:nvPr/>
        </p:nvSpPr>
        <p:spPr>
          <a:xfrm>
            <a:off x="4359125" y="4239974"/>
            <a:ext cx="1692902" cy="82508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3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Strzałka: w prawo 29">
            <a:extLst>
              <a:ext uri="{FF2B5EF4-FFF2-40B4-BE49-F238E27FC236}">
                <a16:creationId xmlns:a16="http://schemas.microsoft.com/office/drawing/2014/main" id="{EC33B2C9-A5E1-80DA-F0BA-58E08678E808}"/>
              </a:ext>
            </a:extLst>
          </p:cNvPr>
          <p:cNvSpPr/>
          <p:nvPr/>
        </p:nvSpPr>
        <p:spPr>
          <a:xfrm rot="10800000">
            <a:off x="4360828" y="5183264"/>
            <a:ext cx="1692902" cy="825092"/>
          </a:xfrm>
          <a:prstGeom prst="rightArrow">
            <a:avLst/>
          </a:prstGeom>
          <a:solidFill>
            <a:srgbClr val="02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3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pole tekstowe 11">
            <a:extLst>
              <a:ext uri="{FF2B5EF4-FFF2-40B4-BE49-F238E27FC236}">
                <a16:creationId xmlns:a16="http://schemas.microsoft.com/office/drawing/2014/main" id="{3074416B-F126-F66A-2F40-5B7AA628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904" y="3252773"/>
            <a:ext cx="30781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Zgłoszenie potrzeb </a:t>
            </a:r>
          </a:p>
        </p:txBody>
      </p:sp>
      <p:sp>
        <p:nvSpPr>
          <p:cNvPr id="32" name="pole tekstowe 13">
            <a:extLst>
              <a:ext uri="{FF2B5EF4-FFF2-40B4-BE49-F238E27FC236}">
                <a16:creationId xmlns:a16="http://schemas.microsoft.com/office/drawing/2014/main" id="{9D0E88EC-AE34-D9F2-29A9-7BA9174D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912" y="6278395"/>
            <a:ext cx="37923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usługi </a:t>
            </a:r>
            <a:b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maks. 70% (refundacja) </a:t>
            </a:r>
          </a:p>
        </p:txBody>
      </p:sp>
      <p:sp>
        <p:nvSpPr>
          <p:cNvPr id="33" name="Strzałka: zakrzywiona w dół 32">
            <a:extLst>
              <a:ext uri="{FF2B5EF4-FFF2-40B4-BE49-F238E27FC236}">
                <a16:creationId xmlns:a16="http://schemas.microsoft.com/office/drawing/2014/main" id="{E40E66FA-ABE0-3994-5056-4B12BA3E7BFA}"/>
              </a:ext>
            </a:extLst>
          </p:cNvPr>
          <p:cNvSpPr/>
          <p:nvPr/>
        </p:nvSpPr>
        <p:spPr>
          <a:xfrm>
            <a:off x="6018538" y="2260913"/>
            <a:ext cx="6856631" cy="1003193"/>
          </a:xfrm>
          <a:prstGeom prst="curvedDownArrow">
            <a:avLst>
              <a:gd name="adj1" fmla="val 25000"/>
              <a:gd name="adj2" fmla="val 121456"/>
              <a:gd name="adj3" fmla="val 351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3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pole tekstowe 15">
            <a:extLst>
              <a:ext uri="{FF2B5EF4-FFF2-40B4-BE49-F238E27FC236}">
                <a16:creationId xmlns:a16="http://schemas.microsoft.com/office/drawing/2014/main" id="{08F4518F-900F-1C27-4167-641B62EBB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536" y="1461614"/>
            <a:ext cx="30781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Wybór usługi</a:t>
            </a:r>
          </a:p>
        </p:txBody>
      </p:sp>
      <p:sp>
        <p:nvSpPr>
          <p:cNvPr id="35" name="Strzałka: zakrzywiona w dół 34">
            <a:extLst>
              <a:ext uri="{FF2B5EF4-FFF2-40B4-BE49-F238E27FC236}">
                <a16:creationId xmlns:a16="http://schemas.microsoft.com/office/drawing/2014/main" id="{36D523C1-64DB-4F62-4566-7DA52BE4BA56}"/>
              </a:ext>
            </a:extLst>
          </p:cNvPr>
          <p:cNvSpPr/>
          <p:nvPr/>
        </p:nvSpPr>
        <p:spPr>
          <a:xfrm rot="10800000">
            <a:off x="5249007" y="7239507"/>
            <a:ext cx="7508286" cy="1116294"/>
          </a:xfrm>
          <a:prstGeom prst="curvedDownArrow">
            <a:avLst>
              <a:gd name="adj1" fmla="val 25000"/>
              <a:gd name="adj2" fmla="val 121456"/>
              <a:gd name="adj3" fmla="val 35127"/>
            </a:avLst>
          </a:prstGeom>
          <a:solidFill>
            <a:srgbClr val="02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3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pole tekstowe 17">
            <a:extLst>
              <a:ext uri="{FF2B5EF4-FFF2-40B4-BE49-F238E27FC236}">
                <a16:creationId xmlns:a16="http://schemas.microsoft.com/office/drawing/2014/main" id="{96DE63BD-ED2C-B7BA-3AB3-614F01BA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535" y="1311434"/>
            <a:ext cx="49307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Płatność za usługę 100% </a:t>
            </a:r>
            <a:b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tym wkład własny 30%) </a:t>
            </a:r>
          </a:p>
        </p:txBody>
      </p:sp>
      <p:sp>
        <p:nvSpPr>
          <p:cNvPr id="37" name="pole tekstowe 18">
            <a:extLst>
              <a:ext uri="{FF2B5EF4-FFF2-40B4-BE49-F238E27FC236}">
                <a16:creationId xmlns:a16="http://schemas.microsoft.com/office/drawing/2014/main" id="{C4E27C18-BB60-0E02-1C38-BD64F27A4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553" y="3820931"/>
            <a:ext cx="30040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usługi</a:t>
            </a:r>
          </a:p>
        </p:txBody>
      </p:sp>
      <p:sp>
        <p:nvSpPr>
          <p:cNvPr id="38" name="pole tekstowe 19">
            <a:extLst>
              <a:ext uri="{FF2B5EF4-FFF2-40B4-BE49-F238E27FC236}">
                <a16:creationId xmlns:a16="http://schemas.microsoft.com/office/drawing/2014/main" id="{C8905991-2F0C-87AC-DC86-3B8FBAF9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503" y="7170725"/>
            <a:ext cx="2400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Realizacja usługi</a:t>
            </a:r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6496C258-2105-9C28-1F05-EC98A8B0E83C}"/>
              </a:ext>
            </a:extLst>
          </p:cNvPr>
          <p:cNvSpPr/>
          <p:nvPr/>
        </p:nvSpPr>
        <p:spPr>
          <a:xfrm>
            <a:off x="11870557" y="4300294"/>
            <a:ext cx="1792691" cy="825089"/>
          </a:xfrm>
          <a:prstGeom prst="rightArrow">
            <a:avLst/>
          </a:prstGeom>
          <a:solidFill>
            <a:srgbClr val="02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3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Strzałka: w prawo 39">
            <a:extLst>
              <a:ext uri="{FF2B5EF4-FFF2-40B4-BE49-F238E27FC236}">
                <a16:creationId xmlns:a16="http://schemas.microsoft.com/office/drawing/2014/main" id="{D62296D2-2DF6-C92E-B86E-BBA30946C28D}"/>
              </a:ext>
            </a:extLst>
          </p:cNvPr>
          <p:cNvSpPr/>
          <p:nvPr/>
        </p:nvSpPr>
        <p:spPr>
          <a:xfrm rot="10800000">
            <a:off x="11870557" y="5304593"/>
            <a:ext cx="1792691" cy="825089"/>
          </a:xfrm>
          <a:prstGeom prst="rightArrow">
            <a:avLst/>
          </a:prstGeom>
          <a:solidFill>
            <a:srgbClr val="02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3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pole tekstowe 22">
            <a:extLst>
              <a:ext uri="{FF2B5EF4-FFF2-40B4-BE49-F238E27FC236}">
                <a16:creationId xmlns:a16="http://schemas.microsoft.com/office/drawing/2014/main" id="{13559C26-52BB-DD70-0555-3850F9C5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5011" y="6419420"/>
            <a:ext cx="35669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Formularz akredytacji </a:t>
            </a:r>
          </a:p>
        </p:txBody>
      </p:sp>
      <p:sp>
        <p:nvSpPr>
          <p:cNvPr id="42" name="pole tekstowe 23">
            <a:extLst>
              <a:ext uri="{FF2B5EF4-FFF2-40B4-BE49-F238E27FC236}">
                <a16:creationId xmlns:a16="http://schemas.microsoft.com/office/drawing/2014/main" id="{6B4D88D3-4686-CD03-6E61-012329BA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1409" y="3590098"/>
            <a:ext cx="221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Akredytacja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8A67AE0-38D8-FDF4-7741-0E7BE3A1668C}"/>
              </a:ext>
            </a:extLst>
          </p:cNvPr>
          <p:cNvSpPr txBox="1"/>
          <p:nvPr/>
        </p:nvSpPr>
        <p:spPr>
          <a:xfrm>
            <a:off x="1229569" y="8483974"/>
            <a:ext cx="708022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l-PL" altLang="pl-PL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dofinansowania dla MŚP: </a:t>
            </a:r>
          </a:p>
          <a:p>
            <a:pPr algn="just"/>
            <a:r>
              <a:rPr lang="pl-PL" altLang="pl-PL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pl-PL" altLang="pl-PL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tys. PLN/usługę</a:t>
            </a:r>
            <a:endParaRPr lang="pl-PL" altLang="pl-PL" sz="2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altLang="pl-PL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 na MŚP: </a:t>
            </a:r>
            <a:r>
              <a:rPr lang="pl-PL" altLang="pl-PL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150 tys. PLN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F3CF3249-3553-4C92-CCE8-4460B2BEC961}"/>
              </a:ext>
            </a:extLst>
          </p:cNvPr>
          <p:cNvSpPr txBox="1"/>
          <p:nvPr/>
        </p:nvSpPr>
        <p:spPr>
          <a:xfrm>
            <a:off x="11625011" y="8483975"/>
            <a:ext cx="604113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l-PL" altLang="pl-PL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dofinansowania dla IOB: do </a:t>
            </a:r>
            <a:r>
              <a:rPr lang="pl-PL" altLang="pl-PL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 tys. PLN/rok</a:t>
            </a:r>
            <a:endParaRPr lang="pl-PL" altLang="pl-PL" sz="2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altLang="pl-PL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dofinansowania: </a:t>
            </a:r>
            <a:r>
              <a:rPr lang="pl-PL" altLang="pl-PL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70%</a:t>
            </a:r>
          </a:p>
        </p:txBody>
      </p:sp>
      <p:pic>
        <p:nvPicPr>
          <p:cNvPr id="45" name="Picture 9">
            <a:extLst>
              <a:ext uri="{FF2B5EF4-FFF2-40B4-BE49-F238E27FC236}">
                <a16:creationId xmlns:a16="http://schemas.microsoft.com/office/drawing/2014/main" id="{EC3E0C75-CBCC-568D-873F-A94AB967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6921" y="364362"/>
            <a:ext cx="5139248" cy="13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327C-E8F3-4CB4-97FC-46B352D29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93825A4-66DD-AD43-0FBF-06734134E827}"/>
              </a:ext>
            </a:extLst>
          </p:cNvPr>
          <p:cNvSpPr txBox="1"/>
          <p:nvPr/>
        </p:nvSpPr>
        <p:spPr>
          <a:xfrm>
            <a:off x="1371600" y="1748127"/>
            <a:ext cx="14836263" cy="79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W RAMACH FEO 2021-2027 W ROKU 2024</a:t>
            </a:r>
            <a:endParaRPr lang="pl-PL" sz="4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BE6E1A-3D22-C983-8CFC-1A4EC0A6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71148" y="138589"/>
            <a:ext cx="4814630" cy="124896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07E7D1A-2FAC-D8B8-0CD9-C119478C82F1}"/>
              </a:ext>
            </a:extLst>
          </p:cNvPr>
          <p:cNvSpPr/>
          <p:nvPr/>
        </p:nvSpPr>
        <p:spPr>
          <a:xfrm>
            <a:off x="1632247" y="3848100"/>
            <a:ext cx="12470346" cy="1559669"/>
          </a:xfrm>
          <a:prstGeom prst="rect">
            <a:avLst/>
          </a:prstGeom>
          <a:solidFill>
            <a:schemeClr val="bg1"/>
          </a:solidFill>
          <a:ln w="38100">
            <a:solidFill>
              <a:srgbClr val="005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pl-PL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1.1 PRACE B+R I INFRASTRUKTURA W MŚP</a:t>
            </a:r>
          </a:p>
          <a:p>
            <a:pPr>
              <a:spcAft>
                <a:spcPts val="1000"/>
              </a:spcAft>
            </a:pPr>
            <a:r>
              <a:rPr lang="pl-PL" sz="3200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Planowany termin naboru: </a:t>
            </a:r>
            <a:r>
              <a:rPr lang="pl-PL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poł. 2025r.</a:t>
            </a:r>
          </a:p>
          <a:p>
            <a:pPr>
              <a:spcAft>
                <a:spcPts val="1000"/>
              </a:spcAft>
            </a:pPr>
            <a:endParaRPr lang="pl-PL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5F8BE8D-8B31-D112-EF54-A48520308733}"/>
              </a:ext>
            </a:extLst>
          </p:cNvPr>
          <p:cNvSpPr/>
          <p:nvPr/>
        </p:nvSpPr>
        <p:spPr>
          <a:xfrm>
            <a:off x="1632247" y="6438900"/>
            <a:ext cx="12470346" cy="1559669"/>
          </a:xfrm>
          <a:prstGeom prst="rect">
            <a:avLst/>
          </a:prstGeom>
          <a:solidFill>
            <a:schemeClr val="bg1"/>
          </a:solidFill>
          <a:ln w="38100">
            <a:solidFill>
              <a:srgbClr val="005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pl-PL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1.5 WSPARCIE DLA NOWOPOWSTAŁYCH MŚP</a:t>
            </a:r>
          </a:p>
          <a:p>
            <a:pPr>
              <a:spcAft>
                <a:spcPts val="1000"/>
              </a:spcAft>
            </a:pPr>
            <a:r>
              <a:rPr lang="pl-PL" sz="3200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Planowany termin naboru: </a:t>
            </a:r>
            <a:r>
              <a:rPr lang="pl-PL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kw. 2025r.</a:t>
            </a:r>
          </a:p>
          <a:p>
            <a:pPr>
              <a:spcAft>
                <a:spcPts val="1000"/>
              </a:spcAft>
            </a:pPr>
            <a:endParaRPr lang="pl-PL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18440-CCE8-8E69-CED9-13ABAF6F1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8884AF26-DCCF-374A-9A88-BE98BD2FD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678">
            <a:off x="12007497" y="-389654"/>
            <a:ext cx="7512156" cy="9894060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9A41C828-EF0C-9529-5790-4F1D6F82F686}"/>
              </a:ext>
            </a:extLst>
          </p:cNvPr>
          <p:cNvSpPr/>
          <p:nvPr/>
        </p:nvSpPr>
        <p:spPr>
          <a:xfrm>
            <a:off x="11625672" y="-397825"/>
            <a:ext cx="8818123" cy="11647923"/>
          </a:xfrm>
          <a:custGeom>
            <a:avLst/>
            <a:gdLst/>
            <a:ahLst/>
            <a:cxnLst/>
            <a:rect l="l" t="t" r="r" b="b"/>
            <a:pathLst>
              <a:path w="6438900" h="8505190">
                <a:moveTo>
                  <a:pt x="910590" y="0"/>
                </a:moveTo>
                <a:lnTo>
                  <a:pt x="1898650" y="289560"/>
                </a:lnTo>
                <a:lnTo>
                  <a:pt x="0" y="4405630"/>
                </a:lnTo>
                <a:lnTo>
                  <a:pt x="910590" y="0"/>
                </a:lnTo>
                <a:close/>
                <a:moveTo>
                  <a:pt x="3253740" y="8047990"/>
                </a:moveTo>
                <a:lnTo>
                  <a:pt x="4916170" y="8505190"/>
                </a:lnTo>
                <a:lnTo>
                  <a:pt x="6438900" y="671830"/>
                </a:lnTo>
                <a:lnTo>
                  <a:pt x="3253740" y="8047990"/>
                </a:lnTo>
                <a:close/>
              </a:path>
            </a:pathLst>
          </a:custGeom>
          <a:solidFill>
            <a:srgbClr val="0052B0"/>
          </a:solidFill>
        </p:spPr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731A3D3-4EC4-A9ED-5207-C448D6BEC4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31"/>
          <a:stretch>
            <a:fillRect/>
          </a:stretch>
        </p:blipFill>
        <p:spPr>
          <a:xfrm>
            <a:off x="0" y="105014"/>
            <a:ext cx="1898477" cy="34465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768C9C1-8CB7-A79D-2B69-6EF12581D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5759"/>
          <a:stretch>
            <a:fillRect/>
          </a:stretch>
        </p:blipFill>
        <p:spPr>
          <a:xfrm>
            <a:off x="11625672" y="7431520"/>
            <a:ext cx="567448" cy="17844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763A3BD-3C17-9D7D-E5A0-03E556D05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4668" b="74100"/>
          <a:stretch>
            <a:fillRect/>
          </a:stretch>
        </p:blipFill>
        <p:spPr>
          <a:xfrm>
            <a:off x="11112542" y="3551555"/>
            <a:ext cx="513130" cy="28712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6C33C02-9715-05DF-8E30-B1A35D3B76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98475" y="1028700"/>
            <a:ext cx="8183793" cy="212295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AED0B021-02CD-A729-AA19-D768A8D175D2}"/>
              </a:ext>
            </a:extLst>
          </p:cNvPr>
          <p:cNvSpPr txBox="1"/>
          <p:nvPr/>
        </p:nvSpPr>
        <p:spPr>
          <a:xfrm>
            <a:off x="2181964" y="3452332"/>
            <a:ext cx="8733316" cy="1474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2"/>
              </a:lnSpc>
            </a:pPr>
            <a:r>
              <a:rPr lang="pl-PL" sz="3200" spc="-54" dirty="0">
                <a:solidFill>
                  <a:srgbClr val="0052B0"/>
                </a:solidFill>
                <a:latin typeface="Open Sans Bold"/>
              </a:rPr>
              <a:t>III REGIONALNY KONGRES GOSPODARCZY </a:t>
            </a:r>
            <a:r>
              <a:rPr lang="pl-PL" sz="3200" spc="-54" dirty="0">
                <a:solidFill>
                  <a:srgbClr val="FFC000"/>
                </a:solidFill>
                <a:latin typeface="Open Sans Bold"/>
              </a:rPr>
              <a:t>„OPOLSKIE DLA BIZNESU” – 6 grudnia 2024r.</a:t>
            </a:r>
            <a:endParaRPr lang="en-US" sz="3200" spc="-54" dirty="0">
              <a:solidFill>
                <a:srgbClr val="FFC000"/>
              </a:solidFill>
              <a:latin typeface="Open Sans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E6069D0-3941-336C-F172-1892C3E39F25}"/>
              </a:ext>
            </a:extLst>
          </p:cNvPr>
          <p:cNvSpPr txBox="1"/>
          <p:nvPr/>
        </p:nvSpPr>
        <p:spPr>
          <a:xfrm>
            <a:off x="1898477" y="9285143"/>
            <a:ext cx="9727195" cy="4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chemeClr val="bg1"/>
                </a:solidFill>
                <a:latin typeface="Muller"/>
              </a:rPr>
              <a:t>www.ocrg.opolskie.pl</a:t>
            </a:r>
          </a:p>
        </p:txBody>
      </p:sp>
      <p:graphicFrame>
        <p:nvGraphicFramePr>
          <p:cNvPr id="11" name="Zawartość — symbol zastępczy 3" descr="Oś czasu — symbol zastępczy ">
            <a:extLst>
              <a:ext uri="{FF2B5EF4-FFF2-40B4-BE49-F238E27FC236}">
                <a16:creationId xmlns:a16="http://schemas.microsoft.com/office/drawing/2014/main" id="{A9BA4C02-C693-7DF3-19C0-B190F25292F1}"/>
              </a:ext>
            </a:extLst>
          </p:cNvPr>
          <p:cNvGraphicFramePr>
            <a:graphicFrameLocks/>
          </p:cNvGraphicFramePr>
          <p:nvPr/>
        </p:nvGraphicFramePr>
        <p:xfrm>
          <a:off x="2053855" y="5135562"/>
          <a:ext cx="88614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9627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BE934-5B74-B4CF-5AE8-D511A0CCE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D3E209BE-E2F7-CE38-99C8-F1937705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2800" y="114300"/>
            <a:ext cx="4814630" cy="12489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5967FFD-EAE6-0F7B-789E-4C80FADFD28F}"/>
              </a:ext>
            </a:extLst>
          </p:cNvPr>
          <p:cNvSpPr txBox="1">
            <a:spLocks/>
          </p:cNvSpPr>
          <p:nvPr/>
        </p:nvSpPr>
        <p:spPr>
          <a:xfrm>
            <a:off x="838200" y="1663292"/>
            <a:ext cx="13258800" cy="765242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600" b="1" dirty="0">
              <a:solidFill>
                <a:srgbClr val="0052B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pole tekstowe 1">
            <a:extLst>
              <a:ext uri="{FF2B5EF4-FFF2-40B4-BE49-F238E27FC236}">
                <a16:creationId xmlns:a16="http://schemas.microsoft.com/office/drawing/2014/main" id="{462D41D3-060F-60EB-D050-A0F556B59162}"/>
              </a:ext>
            </a:extLst>
          </p:cNvPr>
          <p:cNvSpPr txBox="1"/>
          <p:nvPr/>
        </p:nvSpPr>
        <p:spPr>
          <a:xfrm>
            <a:off x="2895600" y="2171700"/>
            <a:ext cx="1226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3600" b="1" dirty="0">
              <a:solidFill>
                <a:srgbClr val="0052B0"/>
              </a:solidFill>
              <a:latin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3600" b="1" dirty="0">
              <a:solidFill>
                <a:srgbClr val="0052B0"/>
              </a:solidFill>
              <a:latin typeface="Calibri" panose="020F050202020403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8000" dirty="0">
                <a:solidFill>
                  <a:srgbClr val="0052B0"/>
                </a:solidFill>
                <a:latin typeface="Calibri" panose="020F0502020204030204" pitchFamily="34" charset="0"/>
              </a:rPr>
              <a:t>Dziękuję za uwagę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6A09E8-97B8-2AF6-5798-8093909FE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6667500"/>
            <a:ext cx="49784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3D29CD39-91F5-5E23-FEF6-CF1D3348B594}"/>
              </a:ext>
            </a:extLst>
          </p:cNvPr>
          <p:cNvSpPr txBox="1"/>
          <p:nvPr/>
        </p:nvSpPr>
        <p:spPr>
          <a:xfrm>
            <a:off x="2080137" y="1790701"/>
            <a:ext cx="10013364" cy="89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5400" b="1" u="sng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FILARY DZIAŁALNOŚCI OCRG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B942D-5AEF-B832-1B7B-1700A12E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1148" y="138589"/>
            <a:ext cx="4814630" cy="12489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368A04F-AB64-0BB1-6DF7-EA502700C78A}"/>
              </a:ext>
            </a:extLst>
          </p:cNvPr>
          <p:cNvSpPr txBox="1"/>
          <p:nvPr/>
        </p:nvSpPr>
        <p:spPr>
          <a:xfrm>
            <a:off x="1600200" y="3431109"/>
            <a:ext cx="90279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3600" b="1" u="sng" dirty="0">
              <a:solidFill>
                <a:srgbClr val="0052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40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600" dirty="0">
              <a:solidFill>
                <a:srgbClr val="0052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3600" b="1" dirty="0">
              <a:solidFill>
                <a:srgbClr val="0052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FE918FE-C973-A739-BCCC-C6079E18FB71}"/>
              </a:ext>
            </a:extLst>
          </p:cNvPr>
          <p:cNvSpPr/>
          <p:nvPr/>
        </p:nvSpPr>
        <p:spPr>
          <a:xfrm>
            <a:off x="2080136" y="3035270"/>
            <a:ext cx="9905642" cy="652716"/>
          </a:xfrm>
          <a:prstGeom prst="rect">
            <a:avLst/>
          </a:prstGeom>
          <a:solidFill>
            <a:schemeClr val="bg1"/>
          </a:solidFill>
          <a:ln w="38100">
            <a:solidFill>
              <a:srgbClr val="005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AGENCYJNY</a:t>
            </a:r>
            <a:r>
              <a:rPr lang="pl-PL" sz="2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obsługa firm i inwestorów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86E3F26-0939-D9AB-358E-956A8EA4418E}"/>
              </a:ext>
            </a:extLst>
          </p:cNvPr>
          <p:cNvSpPr/>
          <p:nvPr/>
        </p:nvSpPr>
        <p:spPr>
          <a:xfrm>
            <a:off x="2080136" y="4863152"/>
            <a:ext cx="9905642" cy="652716"/>
          </a:xfrm>
          <a:prstGeom prst="rect">
            <a:avLst/>
          </a:prstGeom>
          <a:solidFill>
            <a:schemeClr val="bg1"/>
          </a:solidFill>
          <a:ln w="38100">
            <a:solidFill>
              <a:srgbClr val="005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BENEFICJENT</a:t>
            </a:r>
            <a:r>
              <a:rPr lang="pl-PL" sz="2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realizacja projektów</a:t>
            </a:r>
            <a:r>
              <a:rPr lang="pl-PL" sz="3200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A33B26-6A5D-045C-6D5E-60E2346FC19D}"/>
              </a:ext>
            </a:extLst>
          </p:cNvPr>
          <p:cNvSpPr/>
          <p:nvPr/>
        </p:nvSpPr>
        <p:spPr>
          <a:xfrm>
            <a:off x="2080136" y="3902814"/>
            <a:ext cx="9905642" cy="729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5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INSTYTUCJA POŚREDNICZĄCA </a:t>
            </a:r>
            <a:r>
              <a:rPr lang="pl-PL" sz="2800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dystrybucja funduszy unijnych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4767C4-1B7E-0C0D-A23E-35CD4A19C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3" b="10117"/>
          <a:stretch/>
        </p:blipFill>
        <p:spPr>
          <a:xfrm>
            <a:off x="1143000" y="5746719"/>
            <a:ext cx="11077427" cy="42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0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EDA0-9D6C-4BA8-6083-D42C30C5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FEBE59-4844-2BEC-CA07-03479B69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99"/>
          </a:blip>
          <a:srcRect t="7733" b="7733"/>
          <a:stretch>
            <a:fillRect/>
          </a:stretch>
        </p:blipFill>
        <p:spPr>
          <a:xfrm>
            <a:off x="76200" y="80010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E5BCBE7D-0273-826A-E463-643EB8631B54}"/>
              </a:ext>
            </a:extLst>
          </p:cNvPr>
          <p:cNvGrpSpPr>
            <a:grpSpLocks noChangeAspect="1"/>
          </p:cNvGrpSpPr>
          <p:nvPr/>
        </p:nvGrpSpPr>
        <p:grpSpPr>
          <a:xfrm>
            <a:off x="11625672" y="-397825"/>
            <a:ext cx="8818123" cy="11647923"/>
            <a:chOff x="0" y="0"/>
            <a:chExt cx="6438900" cy="850519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6301DA3-AA62-5A00-9383-C266691596D1}"/>
                </a:ext>
              </a:extLst>
            </p:cNvPr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4916170" y="8505190"/>
                  </a:moveTo>
                  <a:lnTo>
                    <a:pt x="4627880" y="8505190"/>
                  </a:lnTo>
                  <a:lnTo>
                    <a:pt x="0" y="8072120"/>
                  </a:lnTo>
                  <a:lnTo>
                    <a:pt x="0" y="4405630"/>
                  </a:lnTo>
                  <a:lnTo>
                    <a:pt x="910590" y="0"/>
                  </a:lnTo>
                  <a:lnTo>
                    <a:pt x="6438900" y="0"/>
                  </a:lnTo>
                  <a:lnTo>
                    <a:pt x="6438900" y="671830"/>
                  </a:lnTo>
                  <a:lnTo>
                    <a:pt x="4916170" y="8505190"/>
                  </a:lnTo>
                  <a:close/>
                </a:path>
              </a:pathLst>
            </a:custGeom>
            <a:blipFill>
              <a:blip r:embed="rId4"/>
              <a:stretch>
                <a:fillRect l="-38060" r="-38060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910E3E8-6719-E9E6-6F8F-00D64D15D18E}"/>
                </a:ext>
              </a:extLst>
            </p:cNvPr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910590" y="0"/>
                  </a:moveTo>
                  <a:lnTo>
                    <a:pt x="1898650" y="289560"/>
                  </a:lnTo>
                  <a:lnTo>
                    <a:pt x="0" y="4405630"/>
                  </a:lnTo>
                  <a:lnTo>
                    <a:pt x="910590" y="0"/>
                  </a:lnTo>
                  <a:close/>
                  <a:moveTo>
                    <a:pt x="3253740" y="8047990"/>
                  </a:moveTo>
                  <a:lnTo>
                    <a:pt x="4916170" y="8505190"/>
                  </a:lnTo>
                  <a:lnTo>
                    <a:pt x="6438900" y="671830"/>
                  </a:lnTo>
                  <a:lnTo>
                    <a:pt x="3253740" y="8047990"/>
                  </a:lnTo>
                  <a:close/>
                </a:path>
              </a:pathLst>
            </a:custGeom>
            <a:solidFill>
              <a:srgbClr val="0052B0"/>
            </a:solidFill>
          </p:spPr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4770E194-90E1-5E21-720E-C2DE804866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31"/>
          <a:stretch>
            <a:fillRect/>
          </a:stretch>
        </p:blipFill>
        <p:spPr>
          <a:xfrm>
            <a:off x="0" y="105014"/>
            <a:ext cx="1898477" cy="34465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35A8842-6B4A-C3DA-68C1-895A8BA15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5759"/>
          <a:stretch>
            <a:fillRect/>
          </a:stretch>
        </p:blipFill>
        <p:spPr>
          <a:xfrm>
            <a:off x="11625672" y="7431520"/>
            <a:ext cx="567448" cy="17844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985F434-B788-FB6E-1C2D-8E664909D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4668" b="74100"/>
          <a:stretch>
            <a:fillRect/>
          </a:stretch>
        </p:blipFill>
        <p:spPr>
          <a:xfrm>
            <a:off x="11112542" y="3551555"/>
            <a:ext cx="513130" cy="28712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39E20D8-9C5C-ACCD-BD9D-55F380D1E5D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98475" y="1028700"/>
            <a:ext cx="8183793" cy="212295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9600CC16-342B-A5D1-3CCC-73A5F3751DEC}"/>
              </a:ext>
            </a:extLst>
          </p:cNvPr>
          <p:cNvSpPr txBox="1"/>
          <p:nvPr/>
        </p:nvSpPr>
        <p:spPr>
          <a:xfrm>
            <a:off x="1898477" y="4457700"/>
            <a:ext cx="818379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7200" spc="-54" dirty="0">
                <a:solidFill>
                  <a:srgbClr val="0052B0"/>
                </a:solidFill>
                <a:latin typeface="Open Sans Bold"/>
              </a:rPr>
              <a:t>AKTUALNE</a:t>
            </a:r>
          </a:p>
          <a:p>
            <a:r>
              <a:rPr lang="pl-PL" sz="7200" spc="-54" dirty="0">
                <a:solidFill>
                  <a:srgbClr val="0052B0"/>
                </a:solidFill>
                <a:latin typeface="Open Sans Bold"/>
              </a:rPr>
              <a:t>NABORY</a:t>
            </a:r>
            <a:endParaRPr lang="en-US" sz="7200" spc="-54" dirty="0">
              <a:solidFill>
                <a:srgbClr val="0052B0"/>
              </a:solidFill>
              <a:latin typeface="Open Sans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26AF8C5-38C3-99E4-DD72-4FF1126D77E7}"/>
              </a:ext>
            </a:extLst>
          </p:cNvPr>
          <p:cNvSpPr txBox="1"/>
          <p:nvPr/>
        </p:nvSpPr>
        <p:spPr>
          <a:xfrm>
            <a:off x="1898477" y="9285143"/>
            <a:ext cx="9727195" cy="4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chemeClr val="bg1"/>
                </a:solidFill>
                <a:latin typeface="Muller"/>
              </a:rPr>
              <a:t>www.ocrg.opolskie.pl</a:t>
            </a:r>
          </a:p>
        </p:txBody>
      </p:sp>
    </p:spTree>
    <p:extLst>
      <p:ext uri="{BB962C8B-B14F-4D97-AF65-F5344CB8AC3E}">
        <p14:creationId xmlns:p14="http://schemas.microsoft.com/office/powerpoint/2010/main" val="2415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DC8A-D63E-8190-D1C1-0644B7C9E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E1D2EA2-EE75-AEC4-F12F-532468A32504}"/>
              </a:ext>
            </a:extLst>
          </p:cNvPr>
          <p:cNvSpPr txBox="1"/>
          <p:nvPr/>
        </p:nvSpPr>
        <p:spPr>
          <a:xfrm>
            <a:off x="1371600" y="1748127"/>
            <a:ext cx="14836263" cy="79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W RAMACH FEO 2021-2027</a:t>
            </a:r>
            <a:endParaRPr lang="pl-PL" sz="4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36E88-D3E5-4439-4013-E1982512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1148" y="138589"/>
            <a:ext cx="4814630" cy="124896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EC25C67D-2B8A-D687-238D-59BAFD541031}"/>
              </a:ext>
            </a:extLst>
          </p:cNvPr>
          <p:cNvSpPr txBox="1">
            <a:spLocks/>
          </p:cNvSpPr>
          <p:nvPr/>
        </p:nvSpPr>
        <p:spPr>
          <a:xfrm>
            <a:off x="2133600" y="3494166"/>
            <a:ext cx="9497767" cy="5930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dirty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WDROŻENIE WYNIKÓW PRAC B+R PRZEZ MŚP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5C7D7608-CBE5-6EB9-F928-04D27BDEE8EA}"/>
              </a:ext>
            </a:extLst>
          </p:cNvPr>
          <p:cNvSpPr txBox="1">
            <a:spLocks/>
          </p:cNvSpPr>
          <p:nvPr/>
        </p:nvSpPr>
        <p:spPr>
          <a:xfrm>
            <a:off x="2133600" y="4408566"/>
            <a:ext cx="11887200" cy="2376264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0" indent="-34288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17 000 000 zł – kwota dofinansowania w ramach 1.9 FEO 2021-2027</a:t>
            </a:r>
          </a:p>
          <a:p>
            <a:pPr marL="342880" indent="-34288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Termin naboru: do 9 grudnia 2024r.</a:t>
            </a:r>
          </a:p>
          <a:p>
            <a:pPr marL="342880" indent="-34288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Dofinansowanie: 300 tys. zł – 2,5 mln zł.</a:t>
            </a:r>
          </a:p>
          <a:p>
            <a:pPr marL="342880" indent="-34288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Grupa docelowa: MŚP z terenu woj. opolskiego</a:t>
            </a:r>
          </a:p>
          <a:p>
            <a:pPr marL="342880" indent="-34288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Realizowane zadania w projekcie: wdrożenie wyników prac </a:t>
            </a:r>
            <a:br>
              <a:rPr lang="pl-PL" sz="2600" dirty="0">
                <a:solidFill>
                  <a:schemeClr val="tx1"/>
                </a:solidFill>
              </a:rPr>
            </a:br>
            <a:r>
              <a:rPr lang="pl-PL" sz="2600" dirty="0">
                <a:solidFill>
                  <a:schemeClr val="tx1"/>
                </a:solidFill>
              </a:rPr>
              <a:t>badawczo-rozwojowych przez MŚP – wdrożenie innowacji</a:t>
            </a:r>
          </a:p>
        </p:txBody>
      </p:sp>
    </p:spTree>
    <p:extLst>
      <p:ext uri="{BB962C8B-B14F-4D97-AF65-F5344CB8AC3E}">
        <p14:creationId xmlns:p14="http://schemas.microsoft.com/office/powerpoint/2010/main" val="34210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C00B6-8AB8-4697-1C2D-9E8A0CB25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C1010B-C174-4A35-CC27-BAC5047AD6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99"/>
          </a:blip>
          <a:srcRect t="7733" b="7733"/>
          <a:stretch>
            <a:fillRect/>
          </a:stretch>
        </p:blipFill>
        <p:spPr>
          <a:xfrm>
            <a:off x="76200" y="80010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BBEC9492-D91E-E7CB-CFFF-A0C8B03AEED0}"/>
              </a:ext>
            </a:extLst>
          </p:cNvPr>
          <p:cNvGrpSpPr>
            <a:grpSpLocks noChangeAspect="1"/>
          </p:cNvGrpSpPr>
          <p:nvPr/>
        </p:nvGrpSpPr>
        <p:grpSpPr>
          <a:xfrm>
            <a:off x="11625672" y="-397825"/>
            <a:ext cx="8818123" cy="11647923"/>
            <a:chOff x="0" y="0"/>
            <a:chExt cx="6438900" cy="850519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32DF251-57A9-FAC6-2336-DD96D734FE88}"/>
                </a:ext>
              </a:extLst>
            </p:cNvPr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4916170" y="8505190"/>
                  </a:moveTo>
                  <a:lnTo>
                    <a:pt x="4627880" y="8505190"/>
                  </a:lnTo>
                  <a:lnTo>
                    <a:pt x="0" y="8072120"/>
                  </a:lnTo>
                  <a:lnTo>
                    <a:pt x="0" y="4405630"/>
                  </a:lnTo>
                  <a:lnTo>
                    <a:pt x="910590" y="0"/>
                  </a:lnTo>
                  <a:lnTo>
                    <a:pt x="6438900" y="0"/>
                  </a:lnTo>
                  <a:lnTo>
                    <a:pt x="6438900" y="671830"/>
                  </a:lnTo>
                  <a:lnTo>
                    <a:pt x="4916170" y="8505190"/>
                  </a:lnTo>
                  <a:close/>
                </a:path>
              </a:pathLst>
            </a:custGeom>
            <a:blipFill>
              <a:blip r:embed="rId4"/>
              <a:stretch>
                <a:fillRect l="-38060" r="-38060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B65B1C-1DC4-7234-D765-180AE38EEF83}"/>
                </a:ext>
              </a:extLst>
            </p:cNvPr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910590" y="0"/>
                  </a:moveTo>
                  <a:lnTo>
                    <a:pt x="1898650" y="289560"/>
                  </a:lnTo>
                  <a:lnTo>
                    <a:pt x="0" y="4405630"/>
                  </a:lnTo>
                  <a:lnTo>
                    <a:pt x="910590" y="0"/>
                  </a:lnTo>
                  <a:close/>
                  <a:moveTo>
                    <a:pt x="3253740" y="8047990"/>
                  </a:moveTo>
                  <a:lnTo>
                    <a:pt x="4916170" y="8505190"/>
                  </a:lnTo>
                  <a:lnTo>
                    <a:pt x="6438900" y="671830"/>
                  </a:lnTo>
                  <a:lnTo>
                    <a:pt x="3253740" y="8047990"/>
                  </a:lnTo>
                  <a:close/>
                </a:path>
              </a:pathLst>
            </a:custGeom>
            <a:solidFill>
              <a:srgbClr val="0052B0"/>
            </a:solidFill>
          </p:spPr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B99254F7-8591-B44A-2545-8614DCBD57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31"/>
          <a:stretch>
            <a:fillRect/>
          </a:stretch>
        </p:blipFill>
        <p:spPr>
          <a:xfrm>
            <a:off x="0" y="105014"/>
            <a:ext cx="1898477" cy="34465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CCAFE9-F2FE-BBB8-63A4-A84A3667B7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5759"/>
          <a:stretch>
            <a:fillRect/>
          </a:stretch>
        </p:blipFill>
        <p:spPr>
          <a:xfrm>
            <a:off x="11625672" y="7431520"/>
            <a:ext cx="567448" cy="17844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B50925-78C6-0A93-257D-5B1BC66510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4668" b="74100"/>
          <a:stretch>
            <a:fillRect/>
          </a:stretch>
        </p:blipFill>
        <p:spPr>
          <a:xfrm>
            <a:off x="11112542" y="3551555"/>
            <a:ext cx="513130" cy="28712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86A5BA0-957B-7901-7B2B-72D5BE1EAB2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98475" y="1028700"/>
            <a:ext cx="8183793" cy="212295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0CB8CE88-03EB-F4B5-C869-8C2AAB70D0A2}"/>
              </a:ext>
            </a:extLst>
          </p:cNvPr>
          <p:cNvSpPr txBox="1"/>
          <p:nvPr/>
        </p:nvSpPr>
        <p:spPr>
          <a:xfrm>
            <a:off x="1898477" y="4457700"/>
            <a:ext cx="818379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7200" spc="-54" dirty="0">
                <a:solidFill>
                  <a:srgbClr val="0052B0"/>
                </a:solidFill>
                <a:latin typeface="Open Sans Bold"/>
              </a:rPr>
              <a:t>PLANOWANE</a:t>
            </a:r>
          </a:p>
          <a:p>
            <a:r>
              <a:rPr lang="pl-PL" sz="7200" spc="-54" dirty="0">
                <a:solidFill>
                  <a:srgbClr val="0052B0"/>
                </a:solidFill>
                <a:latin typeface="Open Sans Bold"/>
              </a:rPr>
              <a:t>NABORY</a:t>
            </a:r>
            <a:endParaRPr lang="en-US" sz="7200" spc="-54" dirty="0">
              <a:solidFill>
                <a:srgbClr val="0052B0"/>
              </a:solidFill>
              <a:latin typeface="Open Sans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2ED5D0B-C39F-3B8A-A4FB-FB6144294C18}"/>
              </a:ext>
            </a:extLst>
          </p:cNvPr>
          <p:cNvSpPr txBox="1"/>
          <p:nvPr/>
        </p:nvSpPr>
        <p:spPr>
          <a:xfrm>
            <a:off x="1898477" y="9285143"/>
            <a:ext cx="9727195" cy="4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chemeClr val="bg1"/>
                </a:solidFill>
                <a:latin typeface="Muller"/>
              </a:rPr>
              <a:t>www.ocrg.opolskie.pl</a:t>
            </a:r>
          </a:p>
        </p:txBody>
      </p:sp>
    </p:spTree>
    <p:extLst>
      <p:ext uri="{BB962C8B-B14F-4D97-AF65-F5344CB8AC3E}">
        <p14:creationId xmlns:p14="http://schemas.microsoft.com/office/powerpoint/2010/main" val="39155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DC8A-D63E-8190-D1C1-0644B7C9E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E1D2EA2-EE75-AEC4-F12F-532468A32504}"/>
              </a:ext>
            </a:extLst>
          </p:cNvPr>
          <p:cNvSpPr txBox="1"/>
          <p:nvPr/>
        </p:nvSpPr>
        <p:spPr>
          <a:xfrm>
            <a:off x="1371600" y="1748127"/>
            <a:ext cx="14836263" cy="79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W RAMACH FEO 2021-2027</a:t>
            </a:r>
            <a:endParaRPr lang="pl-PL" sz="4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36E88-D3E5-4439-4013-E1982512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1148" y="138589"/>
            <a:ext cx="4814630" cy="1248963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045D7BE0-10EE-EB98-08C7-DBFE07888C3B}"/>
              </a:ext>
            </a:extLst>
          </p:cNvPr>
          <p:cNvSpPr txBox="1">
            <a:spLocks/>
          </p:cNvSpPr>
          <p:nvPr/>
        </p:nvSpPr>
        <p:spPr>
          <a:xfrm>
            <a:off x="2106474" y="3565271"/>
            <a:ext cx="9955708" cy="1107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dirty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5.11 KSZTAŁCENIE USTAWICZNE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FAFFCDAA-8C40-FD04-C4F4-A9E92AE05AA7}"/>
              </a:ext>
            </a:extLst>
          </p:cNvPr>
          <p:cNvSpPr txBox="1">
            <a:spLocks/>
          </p:cNvSpPr>
          <p:nvPr/>
        </p:nvSpPr>
        <p:spPr>
          <a:xfrm>
            <a:off x="2106474" y="4672948"/>
            <a:ext cx="12981126" cy="4128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14350" indent="-51435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4" indent="-4571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/>
              <a:t>9 500 zł </a:t>
            </a:r>
            <a:r>
              <a:rPr lang="pl-PL" sz="2800" dirty="0"/>
              <a:t>– wysokość maksymalnego dofinansowania na osobę, co może stanowić </a:t>
            </a:r>
            <a:br>
              <a:rPr lang="pl-PL" sz="2800" dirty="0"/>
            </a:br>
            <a:r>
              <a:rPr lang="pl-PL" sz="2800" dirty="0"/>
              <a:t>aż 85% kwoty danej usługi. </a:t>
            </a:r>
          </a:p>
          <a:p>
            <a:pPr marL="457174" indent="-4571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/>
              <a:t>Ogłoszenie naboru</a:t>
            </a:r>
            <a:r>
              <a:rPr lang="pl-PL" sz="2800" dirty="0"/>
              <a:t>: grudzień 2024 r.</a:t>
            </a:r>
          </a:p>
          <a:p>
            <a:pPr marL="457174" indent="-4571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/>
              <a:t>Grupa docelowa</a:t>
            </a:r>
            <a:r>
              <a:rPr lang="pl-PL" sz="2800" dirty="0"/>
              <a:t>: osoby powyżej 15 roku życia zamieszkujące/pracujące/uczące się na terenie woj. opolskiego </a:t>
            </a:r>
          </a:p>
          <a:p>
            <a:pPr marL="457174" indent="-45717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/>
              <a:t>Realizowane zadania</a:t>
            </a:r>
            <a:r>
              <a:rPr lang="pl-PL" sz="2800" dirty="0"/>
              <a:t>: studia podyplomowe/kursy/szkolenia</a:t>
            </a:r>
          </a:p>
        </p:txBody>
      </p:sp>
    </p:spTree>
    <p:extLst>
      <p:ext uri="{BB962C8B-B14F-4D97-AF65-F5344CB8AC3E}">
        <p14:creationId xmlns:p14="http://schemas.microsoft.com/office/powerpoint/2010/main" val="34898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DC8A-D63E-8190-D1C1-0644B7C9E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E1D2EA2-EE75-AEC4-F12F-532468A32504}"/>
              </a:ext>
            </a:extLst>
          </p:cNvPr>
          <p:cNvSpPr txBox="1"/>
          <p:nvPr/>
        </p:nvSpPr>
        <p:spPr>
          <a:xfrm>
            <a:off x="1371600" y="1748127"/>
            <a:ext cx="14836263" cy="79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W RAMACH FEO 2021-2027</a:t>
            </a:r>
            <a:endParaRPr lang="pl-PL" sz="4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36E88-D3E5-4439-4013-E1982512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1148" y="138589"/>
            <a:ext cx="4814630" cy="1248963"/>
          </a:xfrm>
          <a:prstGeom prst="rect">
            <a:avLst/>
          </a:prstGeom>
        </p:spPr>
      </p:pic>
      <p:sp>
        <p:nvSpPr>
          <p:cNvPr id="3" name="Podtytuł 5">
            <a:extLst>
              <a:ext uri="{FF2B5EF4-FFF2-40B4-BE49-F238E27FC236}">
                <a16:creationId xmlns:a16="http://schemas.microsoft.com/office/drawing/2014/main" id="{F4BE9306-E9C3-7ED8-9264-6F9D4B7EB827}"/>
              </a:ext>
            </a:extLst>
          </p:cNvPr>
          <p:cNvSpPr txBox="1">
            <a:spLocks/>
          </p:cNvSpPr>
          <p:nvPr/>
        </p:nvSpPr>
        <p:spPr>
          <a:xfrm>
            <a:off x="2438400" y="3771900"/>
            <a:ext cx="7920115" cy="2797386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pl-PL" sz="3200" b="1" dirty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1.2 OPOLSKIE INNOWACYJNE</a:t>
            </a:r>
          </a:p>
          <a:p>
            <a:pPr marL="0" indent="0">
              <a:lnSpc>
                <a:spcPts val="2400"/>
              </a:lnSpc>
              <a:buNone/>
            </a:pPr>
            <a:endParaRPr lang="pl-PL" sz="2800" dirty="0">
              <a:solidFill>
                <a:srgbClr val="1F3B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174" indent="-457174" defTabSz="457174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Praktyczne prace dyplomowe</a:t>
            </a:r>
            <a:br>
              <a:rPr lang="pl-PL" sz="2800" dirty="0">
                <a:solidFill>
                  <a:srgbClr val="1F3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pl-PL" sz="2800" dirty="0">
              <a:solidFill>
                <a:srgbClr val="1F3B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7A02967-5F67-B1E9-F0DC-A30CB7313D1D}"/>
              </a:ext>
            </a:extLst>
          </p:cNvPr>
          <p:cNvSpPr txBox="1"/>
          <p:nvPr/>
        </p:nvSpPr>
        <p:spPr>
          <a:xfrm>
            <a:off x="2438400" y="4838700"/>
            <a:ext cx="14020800" cy="361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2400" dirty="0">
              <a:solidFill>
                <a:srgbClr val="0052B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Grupa docelowa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: MŚP z terenu województwa opolskiego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Ogłoszenie naboru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: listopad 2024r.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Okres realizacji: 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od 01.10.24 do 30.06.2025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Kwota dofinansowania: 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od 50 000 do 102 000 PLN (70% wsparcia)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1 020 000,00 zł 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– środki przeznaczone na nabór (praktyczne prace dyplomowe</a:t>
            </a:r>
            <a:r>
              <a:rPr lang="pl-PL" sz="28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1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DC8A-D63E-8190-D1C1-0644B7C9E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E1D2EA2-EE75-AEC4-F12F-532468A32504}"/>
              </a:ext>
            </a:extLst>
          </p:cNvPr>
          <p:cNvSpPr txBox="1"/>
          <p:nvPr/>
        </p:nvSpPr>
        <p:spPr>
          <a:xfrm>
            <a:off x="1371600" y="1748127"/>
            <a:ext cx="14836263" cy="79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W RAMACH FEO 2021-2027</a:t>
            </a:r>
            <a:endParaRPr lang="pl-PL" sz="4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36E88-D3E5-4439-4013-E1982512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1148" y="138589"/>
            <a:ext cx="4814630" cy="1248963"/>
          </a:xfrm>
          <a:prstGeom prst="rect">
            <a:avLst/>
          </a:prstGeom>
        </p:spPr>
      </p:pic>
      <p:sp>
        <p:nvSpPr>
          <p:cNvPr id="3" name="Podtytuł 5">
            <a:extLst>
              <a:ext uri="{FF2B5EF4-FFF2-40B4-BE49-F238E27FC236}">
                <a16:creationId xmlns:a16="http://schemas.microsoft.com/office/drawing/2014/main" id="{F4BE9306-E9C3-7ED8-9264-6F9D4B7EB827}"/>
              </a:ext>
            </a:extLst>
          </p:cNvPr>
          <p:cNvSpPr txBox="1">
            <a:spLocks/>
          </p:cNvSpPr>
          <p:nvPr/>
        </p:nvSpPr>
        <p:spPr>
          <a:xfrm>
            <a:off x="2438400" y="3771900"/>
            <a:ext cx="7920115" cy="2797386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pl-PL" sz="3200" b="1" dirty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1.7 OPOLSKIE KONKURENCYJNE</a:t>
            </a:r>
          </a:p>
          <a:p>
            <a:pPr marL="0" indent="0">
              <a:lnSpc>
                <a:spcPts val="2400"/>
              </a:lnSpc>
              <a:buNone/>
            </a:pPr>
            <a:endParaRPr lang="pl-PL" sz="2800" dirty="0">
              <a:solidFill>
                <a:srgbClr val="1F3B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174" indent="-457174" defTabSz="457174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Wsparcie MŚP</a:t>
            </a:r>
            <a:b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pl-PL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457174" indent="-457174" defTabSz="457174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Wsparcie IOB</a:t>
            </a:r>
          </a:p>
        </p:txBody>
      </p:sp>
    </p:spTree>
    <p:extLst>
      <p:ext uri="{BB962C8B-B14F-4D97-AF65-F5344CB8AC3E}">
        <p14:creationId xmlns:p14="http://schemas.microsoft.com/office/powerpoint/2010/main" val="21184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DC8A-D63E-8190-D1C1-0644B7C9E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E1D2EA2-EE75-AEC4-F12F-532468A32504}"/>
              </a:ext>
            </a:extLst>
          </p:cNvPr>
          <p:cNvSpPr txBox="1"/>
          <p:nvPr/>
        </p:nvSpPr>
        <p:spPr>
          <a:xfrm>
            <a:off x="1371600" y="1748127"/>
            <a:ext cx="14836263" cy="1710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8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W RAMACH FEO 2021-2027 W ROKU 2024</a:t>
            </a:r>
            <a:endParaRPr lang="pl-PL" sz="4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Vouchery -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36E88-D3E5-4439-4013-E1982512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1148" y="138589"/>
            <a:ext cx="4814630" cy="124896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52CADD1-9B43-034E-29B1-2829EB022CE6}"/>
              </a:ext>
            </a:extLst>
          </p:cNvPr>
          <p:cNvSpPr txBox="1"/>
          <p:nvPr/>
        </p:nvSpPr>
        <p:spPr>
          <a:xfrm>
            <a:off x="1371600" y="4590155"/>
            <a:ext cx="14249400" cy="4873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Kwota i poziom wsparcia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: do 50 tys. PLN/MŚP (do 70 % kosztów kwalifikowalnych)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Planowany termin ogłoszenia naboru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: grudzień 2024 roku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Beneficjenci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: MŚP z terenu województwa opolskiego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1" dirty="0">
                <a:ea typeface="Calibri" panose="020F0502020204030204" pitchFamily="34" charset="0"/>
                <a:cs typeface="Calibri" panose="020F0502020204030204" pitchFamily="34" charset="0"/>
              </a:rPr>
              <a:t>Preferencje</a:t>
            </a: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	•	Specjalizacje regionalne,</a:t>
            </a:r>
          </a:p>
          <a:p>
            <a:pPr>
              <a:lnSpc>
                <a:spcPct val="150000"/>
              </a:lnSpc>
            </a:pP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	•	OSI krajowe, OSI Regionalne</a:t>
            </a:r>
          </a:p>
          <a:p>
            <a:pPr>
              <a:lnSpc>
                <a:spcPct val="150000"/>
              </a:lnSpc>
            </a:pPr>
            <a:r>
              <a:rPr lang="pl-PL" sz="2600" dirty="0">
                <a:ea typeface="Calibri" panose="020F0502020204030204" pitchFamily="34" charset="0"/>
                <a:cs typeface="Calibri" panose="020F0502020204030204" pitchFamily="34" charset="0"/>
              </a:rPr>
              <a:t>	•	Subregion południowy</a:t>
            </a:r>
          </a:p>
          <a:p>
            <a:pPr>
              <a:lnSpc>
                <a:spcPct val="150000"/>
              </a:lnSpc>
            </a:pPr>
            <a:endParaRPr lang="pl-PL" sz="2800" dirty="0">
              <a:solidFill>
                <a:srgbClr val="0052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1305439-2A34-ED26-9135-C586282247EC}"/>
              </a:ext>
            </a:extLst>
          </p:cNvPr>
          <p:cNvSpPr txBox="1"/>
          <p:nvPr/>
        </p:nvSpPr>
        <p:spPr>
          <a:xfrm>
            <a:off x="1371599" y="3751955"/>
            <a:ext cx="14836263" cy="745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>
                <a:solidFill>
                  <a:srgbClr val="0052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WSPARCIA MŚP PRZEZ AKREDYTOWANE IOB</a:t>
            </a:r>
          </a:p>
        </p:txBody>
      </p:sp>
    </p:spTree>
    <p:extLst>
      <p:ext uri="{BB962C8B-B14F-4D97-AF65-F5344CB8AC3E}">
        <p14:creationId xmlns:p14="http://schemas.microsoft.com/office/powerpoint/2010/main" val="26938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Words>544</Words>
  <Application>Microsoft Office PowerPoint</Application>
  <PresentationFormat>Niestandardowy</PresentationFormat>
  <Paragraphs>95</Paragraphs>
  <Slides>13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Open Sans Bold</vt:lpstr>
      <vt:lpstr>Arial</vt:lpstr>
      <vt:lpstr>Calibri</vt:lpstr>
      <vt:lpstr>Muller</vt:lpstr>
      <vt:lpstr>Open Sans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Konferencja_OCRG</dc:title>
  <dc:creator>Marek Szubryt</dc:creator>
  <cp:lastModifiedBy>Michał Wojczyszyn</cp:lastModifiedBy>
  <cp:revision>80</cp:revision>
  <cp:lastPrinted>2024-09-25T11:24:21Z</cp:lastPrinted>
  <dcterms:created xsi:type="dcterms:W3CDTF">2006-08-16T00:00:00Z</dcterms:created>
  <dcterms:modified xsi:type="dcterms:W3CDTF">2024-11-28T08:12:24Z</dcterms:modified>
  <dc:identifier>DAFcy7cKeQA</dc:identifier>
</cp:coreProperties>
</file>