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9" r:id="rId2"/>
    <p:sldId id="281" r:id="rId3"/>
    <p:sldId id="262" r:id="rId4"/>
    <p:sldId id="263" r:id="rId5"/>
    <p:sldId id="267" r:id="rId6"/>
    <p:sldId id="268" r:id="rId7"/>
    <p:sldId id="265" r:id="rId8"/>
    <p:sldId id="266" r:id="rId9"/>
    <p:sldId id="273" r:id="rId10"/>
    <p:sldId id="275" r:id="rId11"/>
    <p:sldId id="282" r:id="rId12"/>
    <p:sldId id="283" r:id="rId13"/>
    <p:sldId id="274" r:id="rId14"/>
    <p:sldId id="284" r:id="rId15"/>
    <p:sldId id="285" r:id="rId16"/>
    <p:sldId id="286" r:id="rId17"/>
    <p:sldId id="287" r:id="rId18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5110" autoAdjust="0"/>
  </p:normalViewPr>
  <p:slideViewPr>
    <p:cSldViewPr>
      <p:cViewPr>
        <p:scale>
          <a:sx n="94" d="100"/>
          <a:sy n="94" d="100"/>
        </p:scale>
        <p:origin x="-120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AC691-5BB2-4D3D-B877-76E1D1F38885}" type="datetimeFigureOut">
              <a:rPr lang="pl-PL" smtClean="0"/>
              <a:t>02.03.2018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20218-3123-4C4A-AFCE-779BB49641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8254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AC95F7-8FC9-4937-89D5-5F6856EDC4A7}" type="datetimeFigureOut">
              <a:rPr lang="pl-PL" smtClean="0"/>
              <a:pPr/>
              <a:t>02.03.2018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3E2194-2EB7-4470-99E8-219117071C0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6277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E2194-2EB7-4470-99E8-219117071C07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E2194-2EB7-4470-99E8-219117071C07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E2194-2EB7-4470-99E8-219117071C07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E2194-2EB7-4470-99E8-219117071C07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E2194-2EB7-4470-99E8-219117071C07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E2194-2EB7-4470-99E8-219117071C07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E2194-2EB7-4470-99E8-219117071C07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E2194-2EB7-4470-99E8-219117071C07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E2194-2EB7-4470-99E8-219117071C07}" type="slidenum">
              <a:rPr lang="pl-PL" smtClean="0"/>
              <a:pPr/>
              <a:t>17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E2194-2EB7-4470-99E8-219117071C07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E2194-2EB7-4470-99E8-219117071C07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E2194-2EB7-4470-99E8-219117071C07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E2194-2EB7-4470-99E8-219117071C07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E2194-2EB7-4470-99E8-219117071C07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E2194-2EB7-4470-99E8-219117071C07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E2194-2EB7-4470-99E8-219117071C07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E2194-2EB7-4470-99E8-219117071C07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F798-6AB1-4950-819B-1967FEF6719C}" type="datetime1">
              <a:rPr lang="pl-PL" smtClean="0"/>
              <a:pPr/>
              <a:t>02.03.2018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AE27-39D9-4907-B7BF-35B04D04A346}" type="datetime1">
              <a:rPr lang="pl-PL" smtClean="0"/>
              <a:pPr/>
              <a:t>02.03.2018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8CEC-75C4-49FD-A4E5-44B4359ACBAF}" type="datetime1">
              <a:rPr lang="pl-PL" smtClean="0"/>
              <a:pPr/>
              <a:t>02.03.2018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FEE0-5E57-4439-A256-51C7457F145D}" type="datetime1">
              <a:rPr lang="pl-PL" smtClean="0"/>
              <a:pPr/>
              <a:t>02.03.2018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C2C1-5D4C-4A15-84A0-C13941EBD1CB}" type="datetime1">
              <a:rPr lang="pl-PL" smtClean="0"/>
              <a:pPr/>
              <a:t>02.03.2018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EF85B-D6A6-4AF8-8D8B-77B5B9244F1C}" type="datetime1">
              <a:rPr lang="pl-PL" smtClean="0"/>
              <a:pPr/>
              <a:t>02.03.2018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0E24-357C-434B-AEFC-EE0E0EE312AE}" type="datetime1">
              <a:rPr lang="pl-PL" smtClean="0"/>
              <a:pPr/>
              <a:t>02.03.2018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1C75-D223-4905-B560-DF6B67C92DD3}" type="datetime1">
              <a:rPr lang="pl-PL" smtClean="0"/>
              <a:pPr/>
              <a:t>02.03.2018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0D845-2FC7-43F3-9E6A-F05FDAA43352}" type="datetime1">
              <a:rPr lang="pl-PL" smtClean="0"/>
              <a:pPr/>
              <a:t>02.03.2018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6907-B98C-491D-A067-E530CADBF240}" type="datetime1">
              <a:rPr lang="pl-PL" smtClean="0"/>
              <a:pPr/>
              <a:t>02.03.2018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67C1-DF9F-40C7-82EC-171B78D36E92}" type="datetime1">
              <a:rPr lang="pl-PL" smtClean="0"/>
              <a:pPr/>
              <a:t>02.03.2018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1ACC6-AB58-44A7-9AB0-042983587DA2}" type="datetime1">
              <a:rPr lang="pl-PL" smtClean="0"/>
              <a:pPr/>
              <a:t>02.03.2018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5.jp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Relationship Id="rId9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Zawody deficytowe i nadwyżkowe          w powiecie głubczyckim</a:t>
            </a:r>
            <a:br>
              <a:rPr lang="pl-PL" dirty="0" smtClean="0"/>
            </a:br>
            <a:r>
              <a:rPr lang="pl-PL" sz="3600" dirty="0" smtClean="0"/>
              <a:t>na podstawie badania </a:t>
            </a:r>
            <a:br>
              <a:rPr lang="pl-PL" sz="3600" dirty="0" smtClean="0"/>
            </a:br>
            <a:r>
              <a:rPr lang="pl-PL" sz="3600" dirty="0" smtClean="0"/>
              <a:t>Barometr zawodów</a:t>
            </a:r>
            <a:r>
              <a:rPr lang="pl-PL" dirty="0" smtClean="0"/>
              <a:t>                              </a:t>
            </a:r>
            <a:endParaRPr lang="pl-PL" sz="3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31640" y="4005064"/>
            <a:ext cx="6400800" cy="1752600"/>
          </a:xfrm>
        </p:spPr>
        <p:txBody>
          <a:bodyPr>
            <a:normAutofit/>
          </a:bodyPr>
          <a:lstStyle/>
          <a:p>
            <a:endParaRPr lang="pl-PL" sz="1600" dirty="0" smtClean="0"/>
          </a:p>
          <a:p>
            <a:endParaRPr lang="pl-PL" sz="1600" dirty="0" smtClean="0"/>
          </a:p>
          <a:p>
            <a:endParaRPr lang="pl-PL" sz="1600" dirty="0" smtClean="0"/>
          </a:p>
          <a:p>
            <a:r>
              <a:rPr lang="pl-PL" sz="2200" dirty="0" smtClean="0">
                <a:solidFill>
                  <a:schemeClr val="tx1"/>
                </a:solidFill>
              </a:rPr>
              <a:t>Wojewódzki Urząd Pracy w Opolu</a:t>
            </a:r>
          </a:p>
          <a:p>
            <a:r>
              <a:rPr lang="pl-PL" sz="2200" dirty="0" smtClean="0">
                <a:solidFill>
                  <a:schemeClr val="tx1"/>
                </a:solidFill>
              </a:rPr>
              <a:t>Głubczyce, 7 marca 2018r.</a:t>
            </a:r>
            <a:endParaRPr lang="pl-PL" sz="2200" dirty="0">
              <a:solidFill>
                <a:schemeClr val="tx1"/>
              </a:solidFill>
            </a:endParaRPr>
          </a:p>
        </p:txBody>
      </p:sp>
      <p:pic>
        <p:nvPicPr>
          <p:cNvPr id="4" name="Obraz 3" descr="Opolskie Kwitną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0"/>
            <a:ext cx="936104" cy="1087051"/>
          </a:xfrm>
          <a:prstGeom prst="rect">
            <a:avLst/>
          </a:prstGeom>
        </p:spPr>
      </p:pic>
      <p:pic>
        <p:nvPicPr>
          <p:cNvPr id="6" name="Obraz 5" descr="baromet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43808" y="6237312"/>
            <a:ext cx="3096344" cy="402460"/>
          </a:xfrm>
          <a:prstGeom prst="rect">
            <a:avLst/>
          </a:prstGeom>
        </p:spPr>
      </p:pic>
      <p:pic>
        <p:nvPicPr>
          <p:cNvPr id="3074" name="Picture 2" descr="http://www.wsm.opole.pl/images/obrazki_artykulow/WUP_Opol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328" y="188640"/>
            <a:ext cx="1514475" cy="866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7" y="2348880"/>
            <a:ext cx="7113587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50816" y="187416"/>
            <a:ext cx="7200800" cy="1226567"/>
          </a:xfrm>
        </p:spPr>
        <p:txBody>
          <a:bodyPr>
            <a:normAutofit/>
          </a:bodyPr>
          <a:lstStyle/>
          <a:p>
            <a:r>
              <a:rPr lang="pl-PL" sz="2800" b="1" smtClean="0"/>
              <a:t>Powiat głubczycki                                                 </a:t>
            </a:r>
            <a:r>
              <a:rPr lang="pl-PL" sz="2800" b="1" dirty="0" smtClean="0"/>
              <a:t>zawody nadwyżkowe</a:t>
            </a:r>
            <a:endParaRPr lang="pl-PL" sz="2800" b="1" dirty="0"/>
          </a:p>
        </p:txBody>
      </p:sp>
      <p:pic>
        <p:nvPicPr>
          <p:cNvPr id="4" name="Obraz 3" descr="Opolskie Kwitnąc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44208" y="0"/>
            <a:ext cx="936104" cy="1087051"/>
          </a:xfrm>
          <a:prstGeom prst="rect">
            <a:avLst/>
          </a:prstGeom>
        </p:spPr>
      </p:pic>
      <p:pic>
        <p:nvPicPr>
          <p:cNvPr id="6" name="Obraz 5" descr="baromet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75856" y="6165304"/>
            <a:ext cx="3096344" cy="402460"/>
          </a:xfrm>
          <a:prstGeom prst="rect">
            <a:avLst/>
          </a:prstGeom>
        </p:spPr>
      </p:pic>
      <p:pic>
        <p:nvPicPr>
          <p:cNvPr id="3074" name="Picture 2" descr="http://www.wsm.opole.pl/images/obrazki_artykulow/WUP_Opol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24328" y="188640"/>
            <a:ext cx="1514475" cy="866776"/>
          </a:xfrm>
          <a:prstGeom prst="rect">
            <a:avLst/>
          </a:prstGeom>
          <a:noFill/>
        </p:spPr>
      </p:pic>
      <p:sp>
        <p:nvSpPr>
          <p:cNvPr id="12" name="Tytuł 1"/>
          <p:cNvSpPr txBox="1">
            <a:spLocks/>
          </p:cNvSpPr>
          <p:nvPr/>
        </p:nvSpPr>
        <p:spPr>
          <a:xfrm>
            <a:off x="395536" y="2348880"/>
            <a:ext cx="8352928" cy="3600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422464" y="1412776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Spadek liczby zawodów nadwyżkowych (2016 - 16; 2017 - 8; 2018 - 7)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Kontynuacja trendu: ekonomiści i pedagodzy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4377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465160"/>
            <a:ext cx="2193925" cy="248412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442132"/>
            <a:ext cx="7200800" cy="1226567"/>
          </a:xfrm>
        </p:spPr>
        <p:txBody>
          <a:bodyPr>
            <a:normAutofit/>
          </a:bodyPr>
          <a:lstStyle/>
          <a:p>
            <a:r>
              <a:rPr lang="pl-PL" sz="2800" b="1" dirty="0" smtClean="0"/>
              <a:t>Powiat głubczycki                                          zawody nadwyżkowe</a:t>
            </a:r>
            <a:endParaRPr lang="pl-PL" sz="2800" b="1" dirty="0"/>
          </a:p>
        </p:txBody>
      </p:sp>
      <p:pic>
        <p:nvPicPr>
          <p:cNvPr id="4" name="Obraz 3" descr="Opolskie Kwitnąc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44208" y="0"/>
            <a:ext cx="936104" cy="1087051"/>
          </a:xfrm>
          <a:prstGeom prst="rect">
            <a:avLst/>
          </a:prstGeom>
        </p:spPr>
      </p:pic>
      <p:pic>
        <p:nvPicPr>
          <p:cNvPr id="6" name="Obraz 5" descr="baromet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75856" y="6165304"/>
            <a:ext cx="3096344" cy="402460"/>
          </a:xfrm>
          <a:prstGeom prst="rect">
            <a:avLst/>
          </a:prstGeom>
        </p:spPr>
      </p:pic>
      <p:pic>
        <p:nvPicPr>
          <p:cNvPr id="3074" name="Picture 2" descr="http://www.wsm.opole.pl/images/obrazki_artykulow/WUP_Opol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24328" y="188640"/>
            <a:ext cx="1514475" cy="866776"/>
          </a:xfrm>
          <a:prstGeom prst="rect">
            <a:avLst/>
          </a:prstGeom>
          <a:noFill/>
        </p:spPr>
      </p:pic>
      <p:sp>
        <p:nvSpPr>
          <p:cNvPr id="12" name="Tytuł 1"/>
          <p:cNvSpPr txBox="1">
            <a:spLocks/>
          </p:cNvSpPr>
          <p:nvPr/>
        </p:nvSpPr>
        <p:spPr>
          <a:xfrm>
            <a:off x="395536" y="2348880"/>
            <a:ext cx="8352928" cy="3600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611560" y="1724789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Kontynuacja trendu: rolnicy i hodowcy, specjaliści technologii żywności i żywienia; technicy mechanicy</a:t>
            </a:r>
            <a:endParaRPr lang="pl-PL" dirty="0"/>
          </a:p>
        </p:txBody>
      </p:sp>
      <p:pic>
        <p:nvPicPr>
          <p:cNvPr id="10" name="Obraz 9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3527757"/>
            <a:ext cx="2192020" cy="2408555"/>
          </a:xfrm>
          <a:prstGeom prst="rect">
            <a:avLst/>
          </a:prstGeom>
        </p:spPr>
      </p:pic>
      <p:pic>
        <p:nvPicPr>
          <p:cNvPr id="11" name="Obraz 10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444" y="3540725"/>
            <a:ext cx="2192020" cy="2409190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789474" y="2492896"/>
            <a:ext cx="738292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i="1" dirty="0" smtClean="0"/>
              <a:t>Prognoza </a:t>
            </a:r>
            <a:r>
              <a:rPr lang="pl-PL" sz="1600" i="1" dirty="0"/>
              <a:t>zapotrzebowania na specjalistów technologii żywności i żywienia w latach </a:t>
            </a:r>
            <a:r>
              <a:rPr lang="pl-PL" sz="1600" i="1" dirty="0" smtClean="0"/>
              <a:t>2016 </a:t>
            </a:r>
            <a:r>
              <a:rPr lang="pl-PL" sz="1600" i="1" dirty="0"/>
              <a:t>– </a:t>
            </a:r>
            <a:r>
              <a:rPr lang="pl-PL" sz="1600" i="1" dirty="0" smtClean="0"/>
              <a:t>2018</a:t>
            </a:r>
            <a:endParaRPr lang="pl-PL" sz="1600" i="1" dirty="0"/>
          </a:p>
          <a:p>
            <a:r>
              <a:rPr lang="pl-PL" sz="1600" b="1" dirty="0" smtClean="0"/>
              <a:t>                      </a:t>
            </a:r>
          </a:p>
          <a:p>
            <a:r>
              <a:rPr lang="pl-PL" sz="1600" b="1" dirty="0"/>
              <a:t> </a:t>
            </a:r>
            <a:r>
              <a:rPr lang="pl-PL" sz="1600" b="1" dirty="0" smtClean="0"/>
              <a:t>                                  2018</a:t>
            </a:r>
            <a:r>
              <a:rPr lang="pl-PL" sz="1600" b="1" dirty="0"/>
              <a:t>	 </a:t>
            </a:r>
            <a:r>
              <a:rPr lang="pl-PL" sz="1600" b="1" dirty="0" smtClean="0"/>
              <a:t>                                2017</a:t>
            </a:r>
            <a:r>
              <a:rPr lang="pl-PL" sz="1600" b="1" dirty="0"/>
              <a:t>		</a:t>
            </a:r>
            <a:r>
              <a:rPr lang="pl-PL" sz="1600" b="1" dirty="0" smtClean="0"/>
              <a:t>        2016</a:t>
            </a:r>
            <a:endParaRPr lang="pl-PL" sz="1600" dirty="0"/>
          </a:p>
          <a:p>
            <a:endParaRPr lang="pl-P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355287"/>
            <a:ext cx="2085975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061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543525"/>
            <a:ext cx="7200800" cy="1226567"/>
          </a:xfrm>
        </p:spPr>
        <p:txBody>
          <a:bodyPr>
            <a:normAutofit/>
          </a:bodyPr>
          <a:lstStyle/>
          <a:p>
            <a:r>
              <a:rPr lang="pl-PL" sz="2800" b="1" dirty="0" smtClean="0"/>
              <a:t>Powiat głubczycki                                                 zawody nadwyżkowe</a:t>
            </a:r>
            <a:endParaRPr lang="pl-PL" sz="2800" b="1" dirty="0"/>
          </a:p>
        </p:txBody>
      </p:sp>
      <p:pic>
        <p:nvPicPr>
          <p:cNvPr id="4" name="Obraz 3" descr="Opolskie Kwitną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0"/>
            <a:ext cx="936104" cy="1087051"/>
          </a:xfrm>
          <a:prstGeom prst="rect">
            <a:avLst/>
          </a:prstGeom>
        </p:spPr>
      </p:pic>
      <p:pic>
        <p:nvPicPr>
          <p:cNvPr id="6" name="Obraz 5" descr="baromet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5856" y="6165304"/>
            <a:ext cx="3096344" cy="402460"/>
          </a:xfrm>
          <a:prstGeom prst="rect">
            <a:avLst/>
          </a:prstGeom>
        </p:spPr>
      </p:pic>
      <p:pic>
        <p:nvPicPr>
          <p:cNvPr id="3074" name="Picture 2" descr="http://www.wsm.opole.pl/images/obrazki_artykulow/WUP_Opol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328" y="188640"/>
            <a:ext cx="1514475" cy="866776"/>
          </a:xfrm>
          <a:prstGeom prst="rect">
            <a:avLst/>
          </a:prstGeom>
          <a:noFill/>
        </p:spPr>
      </p:pic>
      <p:sp>
        <p:nvSpPr>
          <p:cNvPr id="12" name="Tytuł 1"/>
          <p:cNvSpPr txBox="1">
            <a:spLocks/>
          </p:cNvSpPr>
          <p:nvPr/>
        </p:nvSpPr>
        <p:spPr>
          <a:xfrm>
            <a:off x="395536" y="2348880"/>
            <a:ext cx="8352928" cy="3600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373729" y="2322968"/>
            <a:ext cx="8136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Zawody, w których nadwyżka nie występowała w latach poprzednich:</a:t>
            </a:r>
          </a:p>
          <a:p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Filozofowie, historycy, politolodzy i kulturoznawcy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Operatorzy maszyn rolniczych i ogrodniczych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406208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6816" y="260648"/>
            <a:ext cx="7200800" cy="1226567"/>
          </a:xfrm>
        </p:spPr>
        <p:txBody>
          <a:bodyPr>
            <a:normAutofit/>
          </a:bodyPr>
          <a:lstStyle/>
          <a:p>
            <a:r>
              <a:rPr lang="pl-PL" sz="2800" b="1" dirty="0" smtClean="0"/>
              <a:t>Powiat głubczycki                                         </a:t>
            </a:r>
            <a:r>
              <a:rPr lang="pl-PL" sz="2800" b="1" dirty="0" smtClean="0"/>
              <a:t>zawody deficytowe</a:t>
            </a:r>
            <a:endParaRPr lang="pl-PL" sz="2800" b="1" dirty="0"/>
          </a:p>
        </p:txBody>
      </p:sp>
      <p:pic>
        <p:nvPicPr>
          <p:cNvPr id="4" name="Obraz 3" descr="Opolskie Kwitną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0"/>
            <a:ext cx="936104" cy="1087051"/>
          </a:xfrm>
          <a:prstGeom prst="rect">
            <a:avLst/>
          </a:prstGeom>
        </p:spPr>
      </p:pic>
      <p:pic>
        <p:nvPicPr>
          <p:cNvPr id="6" name="Obraz 5" descr="baromet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5856" y="6165304"/>
            <a:ext cx="3096344" cy="402460"/>
          </a:xfrm>
          <a:prstGeom prst="rect">
            <a:avLst/>
          </a:prstGeom>
        </p:spPr>
      </p:pic>
      <p:pic>
        <p:nvPicPr>
          <p:cNvPr id="3074" name="Picture 2" descr="http://www.wsm.opole.pl/images/obrazki_artykulow/WUP_Opol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328" y="188640"/>
            <a:ext cx="1514475" cy="866776"/>
          </a:xfrm>
          <a:prstGeom prst="rect">
            <a:avLst/>
          </a:prstGeom>
          <a:noFill/>
        </p:spPr>
      </p:pic>
      <p:sp>
        <p:nvSpPr>
          <p:cNvPr id="12" name="Tytuł 1"/>
          <p:cNvSpPr txBox="1">
            <a:spLocks/>
          </p:cNvSpPr>
          <p:nvPr/>
        </p:nvSpPr>
        <p:spPr>
          <a:xfrm>
            <a:off x="395536" y="2348880"/>
            <a:ext cx="8352928" cy="3600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827584" y="1844824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18 deficytowych grup zawodowych w roku 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Specjaliści </a:t>
            </a:r>
            <a:r>
              <a:rPr lang="pl-PL" dirty="0" smtClean="0"/>
              <a:t>ds. elektroniki, automatyki i robotyki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Spawacze</a:t>
            </a:r>
            <a:endParaRPr lang="pl-PL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206" y="2789114"/>
            <a:ext cx="7113587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865266"/>
            <a:ext cx="20859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761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7200800" cy="1226567"/>
          </a:xfrm>
        </p:spPr>
        <p:txBody>
          <a:bodyPr>
            <a:normAutofit/>
          </a:bodyPr>
          <a:lstStyle/>
          <a:p>
            <a:r>
              <a:rPr lang="pl-PL" sz="2800" b="1" dirty="0" smtClean="0"/>
              <a:t>Powiat głubczycki                                                </a:t>
            </a:r>
            <a:r>
              <a:rPr lang="pl-PL" sz="2800" b="1" dirty="0" smtClean="0"/>
              <a:t>zawody deficytowe</a:t>
            </a:r>
            <a:endParaRPr lang="pl-PL" sz="2800" b="1" dirty="0"/>
          </a:p>
        </p:txBody>
      </p:sp>
      <p:pic>
        <p:nvPicPr>
          <p:cNvPr id="4" name="Obraz 3" descr="Opolskie Kwitną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0"/>
            <a:ext cx="936104" cy="1087051"/>
          </a:xfrm>
          <a:prstGeom prst="rect">
            <a:avLst/>
          </a:prstGeom>
        </p:spPr>
      </p:pic>
      <p:pic>
        <p:nvPicPr>
          <p:cNvPr id="6" name="Obraz 5" descr="baromet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5856" y="6165304"/>
            <a:ext cx="3096344" cy="402460"/>
          </a:xfrm>
          <a:prstGeom prst="rect">
            <a:avLst/>
          </a:prstGeom>
        </p:spPr>
      </p:pic>
      <p:pic>
        <p:nvPicPr>
          <p:cNvPr id="3074" name="Picture 2" descr="http://www.wsm.opole.pl/images/obrazki_artykulow/WUP_Opol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328" y="188640"/>
            <a:ext cx="1514475" cy="866776"/>
          </a:xfrm>
          <a:prstGeom prst="rect">
            <a:avLst/>
          </a:prstGeom>
          <a:noFill/>
        </p:spPr>
      </p:pic>
      <p:sp>
        <p:nvSpPr>
          <p:cNvPr id="12" name="Tytuł 1"/>
          <p:cNvSpPr txBox="1">
            <a:spLocks/>
          </p:cNvSpPr>
          <p:nvPr/>
        </p:nvSpPr>
        <p:spPr>
          <a:xfrm>
            <a:off x="395536" y="2348880"/>
            <a:ext cx="8352928" cy="3600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683568" y="1850340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Fizjoterapeuci i masażyści oraz pielęgniarki i położne na tle sytuacji w województwie</a:t>
            </a:r>
            <a:endParaRPr lang="pl-PL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5902" y="2492896"/>
            <a:ext cx="6386203" cy="3712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185434"/>
            <a:ext cx="20764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129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96960" y="188640"/>
            <a:ext cx="7200800" cy="1226567"/>
          </a:xfrm>
        </p:spPr>
        <p:txBody>
          <a:bodyPr>
            <a:normAutofit/>
          </a:bodyPr>
          <a:lstStyle/>
          <a:p>
            <a:r>
              <a:rPr lang="pl-PL" sz="2800" b="1" dirty="0" smtClean="0"/>
              <a:t>Powiat głubczycki                                             </a:t>
            </a:r>
            <a:r>
              <a:rPr lang="pl-PL" sz="2800" b="1" dirty="0" smtClean="0"/>
              <a:t>zawody deficytowe</a:t>
            </a:r>
            <a:endParaRPr lang="pl-PL" sz="2800" b="1" dirty="0"/>
          </a:p>
        </p:txBody>
      </p:sp>
      <p:pic>
        <p:nvPicPr>
          <p:cNvPr id="4" name="Obraz 3" descr="Opolskie Kwitną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0"/>
            <a:ext cx="936104" cy="1087051"/>
          </a:xfrm>
          <a:prstGeom prst="rect">
            <a:avLst/>
          </a:prstGeom>
        </p:spPr>
      </p:pic>
      <p:pic>
        <p:nvPicPr>
          <p:cNvPr id="6" name="Obraz 5" descr="baromet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5856" y="6165304"/>
            <a:ext cx="3096344" cy="402460"/>
          </a:xfrm>
          <a:prstGeom prst="rect">
            <a:avLst/>
          </a:prstGeom>
        </p:spPr>
      </p:pic>
      <p:pic>
        <p:nvPicPr>
          <p:cNvPr id="3074" name="Picture 2" descr="http://www.wsm.opole.pl/images/obrazki_artykulow/WUP_Opol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328" y="188640"/>
            <a:ext cx="1514475" cy="866776"/>
          </a:xfrm>
          <a:prstGeom prst="rect">
            <a:avLst/>
          </a:prstGeom>
          <a:noFill/>
        </p:spPr>
      </p:pic>
      <p:sp>
        <p:nvSpPr>
          <p:cNvPr id="12" name="Tytuł 1"/>
          <p:cNvSpPr txBox="1">
            <a:spLocks/>
          </p:cNvSpPr>
          <p:nvPr/>
        </p:nvSpPr>
        <p:spPr>
          <a:xfrm>
            <a:off x="395536" y="2348880"/>
            <a:ext cx="8352928" cy="3600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755576" y="1484784"/>
            <a:ext cx="691276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Fryzjerzy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Przedstawiciele handlowi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Farmaceuci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Kierowcy samochodów ciężarowych i ciągników siodłowych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Mechanicy pojazdów samochodowych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Murarze i tynkarze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Operatorzy i mechanicy sprzętu do robót ziemnych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Robotnicy budowlani</a:t>
            </a: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470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7080" y="332656"/>
            <a:ext cx="7200800" cy="1226567"/>
          </a:xfrm>
        </p:spPr>
        <p:txBody>
          <a:bodyPr>
            <a:normAutofit/>
          </a:bodyPr>
          <a:lstStyle/>
          <a:p>
            <a:r>
              <a:rPr lang="pl-PL" sz="2800" b="1" dirty="0" smtClean="0"/>
              <a:t>Powiat głubczycki                                                </a:t>
            </a:r>
            <a:r>
              <a:rPr lang="pl-PL" sz="2800" b="1" dirty="0" smtClean="0"/>
              <a:t>zawody deficytowe</a:t>
            </a:r>
            <a:endParaRPr lang="pl-PL" sz="2800" b="1" dirty="0"/>
          </a:p>
        </p:txBody>
      </p:sp>
      <p:pic>
        <p:nvPicPr>
          <p:cNvPr id="4" name="Obraz 3" descr="Opolskie Kwitną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0"/>
            <a:ext cx="936104" cy="1087051"/>
          </a:xfrm>
          <a:prstGeom prst="rect">
            <a:avLst/>
          </a:prstGeom>
        </p:spPr>
      </p:pic>
      <p:pic>
        <p:nvPicPr>
          <p:cNvPr id="6" name="Obraz 5" descr="baromet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5856" y="6165304"/>
            <a:ext cx="3096344" cy="402460"/>
          </a:xfrm>
          <a:prstGeom prst="rect">
            <a:avLst/>
          </a:prstGeom>
        </p:spPr>
      </p:pic>
      <p:pic>
        <p:nvPicPr>
          <p:cNvPr id="3074" name="Picture 2" descr="http://www.wsm.opole.pl/images/obrazki_artykulow/WUP_Opol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328" y="188640"/>
            <a:ext cx="1514475" cy="866776"/>
          </a:xfrm>
          <a:prstGeom prst="rect">
            <a:avLst/>
          </a:prstGeom>
          <a:noFill/>
        </p:spPr>
      </p:pic>
      <p:sp>
        <p:nvSpPr>
          <p:cNvPr id="12" name="Tytuł 1"/>
          <p:cNvSpPr txBox="1">
            <a:spLocks/>
          </p:cNvSpPr>
          <p:nvPr/>
        </p:nvSpPr>
        <p:spPr>
          <a:xfrm>
            <a:off x="395536" y="2348880"/>
            <a:ext cx="8352928" cy="3600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740976" y="1556792"/>
            <a:ext cx="8007488" cy="424731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pl-PL" dirty="0" smtClean="0"/>
              <a:t>Zawody, które wypadły z deficytu: </a:t>
            </a:r>
          </a:p>
          <a:p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Asystenci i technicy dentystyczni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Inżynierowie chemicy i chemicy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Krawcy i pracownicy produkcji odzieży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Kucharze i szefowie kuchni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Nauczyciele języków obcych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Piekarze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Opiekunowie osób starszych i niepełnosprawnych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32197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Opolskie Kwitną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0"/>
            <a:ext cx="936104" cy="1087051"/>
          </a:xfrm>
          <a:prstGeom prst="rect">
            <a:avLst/>
          </a:prstGeom>
        </p:spPr>
      </p:pic>
      <p:pic>
        <p:nvPicPr>
          <p:cNvPr id="6" name="Obraz 5" descr="baromet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5856" y="6165304"/>
            <a:ext cx="3096344" cy="402460"/>
          </a:xfrm>
          <a:prstGeom prst="rect">
            <a:avLst/>
          </a:prstGeom>
        </p:spPr>
      </p:pic>
      <p:pic>
        <p:nvPicPr>
          <p:cNvPr id="3074" name="Picture 2" descr="http://www.wsm.opole.pl/images/obrazki_artykulow/WUP_Opol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328" y="188640"/>
            <a:ext cx="1514475" cy="866776"/>
          </a:xfrm>
          <a:prstGeom prst="rect">
            <a:avLst/>
          </a:prstGeom>
          <a:noFill/>
        </p:spPr>
      </p:pic>
      <p:sp>
        <p:nvSpPr>
          <p:cNvPr id="12" name="Tytuł 1"/>
          <p:cNvSpPr txBox="1">
            <a:spLocks/>
          </p:cNvSpPr>
          <p:nvPr/>
        </p:nvSpPr>
        <p:spPr>
          <a:xfrm>
            <a:off x="395536" y="2348880"/>
            <a:ext cx="8352928" cy="3600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568256" y="2584068"/>
            <a:ext cx="8007488" cy="52322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pl-PL" sz="2800" dirty="0" smtClean="0"/>
              <a:t>Dziękuję za uwagę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22678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8136904" cy="1470025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Barometr zawodów – badanie jakościowe </a:t>
            </a: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2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2564904"/>
            <a:ext cx="7776864" cy="3073896"/>
          </a:xfrm>
        </p:spPr>
        <p:txBody>
          <a:bodyPr>
            <a:normAutofit lnSpcReduction="1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chemeClr val="tx1"/>
                </a:solidFill>
              </a:rPr>
              <a:t>Metodologia </a:t>
            </a:r>
            <a:r>
              <a:rPr lang="pl-PL" sz="1800" dirty="0" smtClean="0">
                <a:solidFill>
                  <a:schemeClr val="tx1"/>
                </a:solidFill>
              </a:rPr>
              <a:t>wypracowana </a:t>
            </a:r>
            <a:r>
              <a:rPr lang="pl-PL" sz="1800" dirty="0">
                <a:solidFill>
                  <a:schemeClr val="tx1"/>
                </a:solidFill>
              </a:rPr>
              <a:t>w Szwecji i </a:t>
            </a:r>
            <a:r>
              <a:rPr lang="pl-PL" sz="1800" dirty="0" smtClean="0">
                <a:solidFill>
                  <a:schemeClr val="tx1"/>
                </a:solidFill>
              </a:rPr>
              <a:t>Finlandii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chemeClr val="tx1"/>
                </a:solidFill>
              </a:rPr>
              <a:t>Od </a:t>
            </a:r>
            <a:r>
              <a:rPr lang="pl-PL" sz="1800" dirty="0">
                <a:solidFill>
                  <a:schemeClr val="tx1"/>
                </a:solidFill>
              </a:rPr>
              <a:t>2009 roku w województwie małopolskim, </a:t>
            </a:r>
            <a:r>
              <a:rPr lang="pl-PL" sz="1800" dirty="0" smtClean="0">
                <a:solidFill>
                  <a:schemeClr val="tx1"/>
                </a:solidFill>
              </a:rPr>
              <a:t>od </a:t>
            </a:r>
            <a:r>
              <a:rPr lang="pl-PL" sz="1800" dirty="0">
                <a:solidFill>
                  <a:schemeClr val="tx1"/>
                </a:solidFill>
              </a:rPr>
              <a:t>2015 roku – we wszystkich powiatach w </a:t>
            </a:r>
            <a:r>
              <a:rPr lang="pl-PL" sz="1800" dirty="0" smtClean="0">
                <a:solidFill>
                  <a:schemeClr val="tx1"/>
                </a:solidFill>
              </a:rPr>
              <a:t>Polsce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chemeClr val="tx1"/>
                </a:solidFill>
              </a:rPr>
              <a:t>Prognoza zapotrzebowania na pracowników w określonych zawodach w nadchodzącym roku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chemeClr val="tx1"/>
                </a:solidFill>
              </a:rPr>
              <a:t>Oparty na wiedzy ekspertów – pracowników PUP i innych osób zorientowanych na lokalnym rynku pracy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pl-PL" sz="18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pl-PL" sz="18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pl-PL" sz="1800" dirty="0" smtClean="0">
              <a:solidFill>
                <a:schemeClr val="tx1"/>
              </a:solidFill>
            </a:endParaRPr>
          </a:p>
          <a:p>
            <a:endParaRPr lang="pl-PL" sz="2900" dirty="0" smtClean="0">
              <a:solidFill>
                <a:schemeClr val="tx1"/>
              </a:solidFill>
            </a:endParaRPr>
          </a:p>
          <a:p>
            <a:endParaRPr lang="pl-PL" dirty="0"/>
          </a:p>
        </p:txBody>
      </p:sp>
      <p:pic>
        <p:nvPicPr>
          <p:cNvPr id="4" name="Obraz 3" descr="Opolskie Kwitną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0"/>
            <a:ext cx="936104" cy="1087051"/>
          </a:xfrm>
          <a:prstGeom prst="rect">
            <a:avLst/>
          </a:prstGeom>
        </p:spPr>
      </p:pic>
      <p:pic>
        <p:nvPicPr>
          <p:cNvPr id="6" name="Obraz 5" descr="baromet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5856" y="6165304"/>
            <a:ext cx="3096344" cy="402460"/>
          </a:xfrm>
          <a:prstGeom prst="rect">
            <a:avLst/>
          </a:prstGeom>
        </p:spPr>
      </p:pic>
      <p:pic>
        <p:nvPicPr>
          <p:cNvPr id="3074" name="Picture 2" descr="http://www.wsm.opole.pl/images/obrazki_artykulow/WUP_Opol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328" y="188640"/>
            <a:ext cx="1514475" cy="8667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4539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43608" y="1124744"/>
            <a:ext cx="6912768" cy="1080120"/>
          </a:xfrm>
        </p:spPr>
        <p:txBody>
          <a:bodyPr>
            <a:normAutofit/>
          </a:bodyPr>
          <a:lstStyle/>
          <a:p>
            <a:r>
              <a:rPr lang="pl-PL" sz="2800" b="1" dirty="0" smtClean="0"/>
              <a:t>Klasyfikacja  grup zawodowych</a:t>
            </a:r>
            <a:endParaRPr lang="pl-PL" sz="28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7504" y="2132856"/>
            <a:ext cx="8928992" cy="3888432"/>
          </a:xfrm>
        </p:spPr>
        <p:txBody>
          <a:bodyPr>
            <a:normAutofit/>
          </a:bodyPr>
          <a:lstStyle/>
          <a:p>
            <a:endParaRPr lang="pl-PL" sz="2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</a:rPr>
              <a:t> Jednolita lista zawodów na podstawie „Klasyfikacji zawodów i specjalności dla potrzeb rynku pracy” z 2014 roku</a:t>
            </a:r>
          </a:p>
          <a:p>
            <a:pPr algn="l"/>
            <a:endParaRPr lang="pl-PL" sz="2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</a:rPr>
              <a:t> 167 grup zawodowych powiązanych branżowo lub ze względu na zadania</a:t>
            </a:r>
          </a:p>
          <a:p>
            <a:pPr algn="l"/>
            <a:endParaRPr lang="pl-PL" sz="2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</a:rPr>
              <a:t> Dostosowanie nazw zawodów</a:t>
            </a:r>
          </a:p>
          <a:p>
            <a:pPr>
              <a:buFont typeface="Arial" pitchFamily="34" charset="0"/>
              <a:buChar char="•"/>
            </a:pPr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pl-PL" sz="18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 smtClean="0">
              <a:solidFill>
                <a:schemeClr val="tx1"/>
              </a:solidFill>
            </a:endParaRPr>
          </a:p>
        </p:txBody>
      </p:sp>
      <p:pic>
        <p:nvPicPr>
          <p:cNvPr id="4" name="Obraz 3" descr="Opolskie Kwitną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0"/>
            <a:ext cx="936104" cy="1087051"/>
          </a:xfrm>
          <a:prstGeom prst="rect">
            <a:avLst/>
          </a:prstGeom>
        </p:spPr>
      </p:pic>
      <p:pic>
        <p:nvPicPr>
          <p:cNvPr id="6" name="Obraz 5" descr="baromet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5856" y="6165304"/>
            <a:ext cx="3096344" cy="402460"/>
          </a:xfrm>
          <a:prstGeom prst="rect">
            <a:avLst/>
          </a:prstGeom>
        </p:spPr>
      </p:pic>
      <p:pic>
        <p:nvPicPr>
          <p:cNvPr id="3074" name="Picture 2" descr="http://www.wsm.opole.pl/images/obrazki_artykulow/WUP_Opol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328" y="188640"/>
            <a:ext cx="1514475" cy="866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71600" y="1268760"/>
            <a:ext cx="6694512" cy="1179562"/>
          </a:xfrm>
        </p:spPr>
        <p:txBody>
          <a:bodyPr>
            <a:normAutofit fontScale="90000"/>
          </a:bodyPr>
          <a:lstStyle/>
          <a:p>
            <a:r>
              <a:rPr lang="pl-PL" sz="3100" b="1" dirty="0" smtClean="0">
                <a:solidFill>
                  <a:schemeClr val="accent6">
                    <a:lumMod val="75000"/>
                  </a:schemeClr>
                </a:solidFill>
              </a:rPr>
              <a:t>Zawód deficytowy</a:t>
            </a:r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1600" dirty="0" smtClean="0"/>
              <a:t>Do </a:t>
            </a:r>
            <a:r>
              <a:rPr lang="pl-PL" sz="1600" b="1" dirty="0" smtClean="0"/>
              <a:t>deficytu </a:t>
            </a:r>
            <a:r>
              <a:rPr lang="pl-PL" sz="1600" dirty="0" smtClean="0"/>
              <a:t>zaliczamy zawody, w których na oferty pracy nie można znaleźć pracowników ponieważ: </a:t>
            </a:r>
            <a:br>
              <a:rPr lang="pl-PL" sz="1600" dirty="0" smtClean="0"/>
            </a:br>
            <a:endParaRPr lang="pl-PL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7544" y="2492896"/>
            <a:ext cx="8424936" cy="314590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</a:rPr>
              <a:t>kandydaci </a:t>
            </a:r>
            <a:r>
              <a:rPr lang="pl-PL" sz="2000" b="1" dirty="0" smtClean="0">
                <a:solidFill>
                  <a:schemeClr val="tx1"/>
                </a:solidFill>
              </a:rPr>
              <a:t>nie mają kompetencji</a:t>
            </a:r>
            <a:r>
              <a:rPr lang="pl-PL" sz="2000" dirty="0" smtClean="0">
                <a:solidFill>
                  <a:schemeClr val="tx1"/>
                </a:solidFill>
              </a:rPr>
              <a:t>,</a:t>
            </a:r>
          </a:p>
          <a:p>
            <a:pPr lvl="0">
              <a:buFont typeface="Arial" pitchFamily="34" charset="0"/>
              <a:buChar char="•"/>
            </a:pPr>
            <a:r>
              <a:rPr lang="pl-PL" sz="2000" b="1" dirty="0" smtClean="0">
                <a:solidFill>
                  <a:schemeClr val="tx1"/>
                </a:solidFill>
              </a:rPr>
              <a:t>oferty są niskiej jakości - </a:t>
            </a:r>
            <a:r>
              <a:rPr lang="pl-PL" sz="2000" dirty="0" smtClean="0">
                <a:solidFill>
                  <a:schemeClr val="tx1"/>
                </a:solidFill>
              </a:rPr>
              <a:t>„rotują”, czyli wracają do realizacji,</a:t>
            </a:r>
          </a:p>
          <a:p>
            <a:pPr lvl="0">
              <a:buFont typeface="Arial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</a:rPr>
              <a:t>w powiecie </a:t>
            </a:r>
            <a:r>
              <a:rPr lang="pl-PL" sz="2000" b="1" dirty="0" smtClean="0">
                <a:solidFill>
                  <a:schemeClr val="tx1"/>
                </a:solidFill>
              </a:rPr>
              <a:t>nie ma chętnych do podjęcia/zmiany pracy w tym zawodzie </a:t>
            </a:r>
            <a:r>
              <a:rPr lang="pl-PL" sz="2000" dirty="0" smtClean="0">
                <a:solidFill>
                  <a:schemeClr val="tx1"/>
                </a:solidFill>
              </a:rPr>
              <a:t>(nawet, jeśli pracodawcy radzą sobie zatrudniając pracowników z innych powiatów czy krajów).</a:t>
            </a:r>
          </a:p>
          <a:p>
            <a:pPr lvl="0"/>
            <a:endParaRPr lang="pl-PL" sz="2000" dirty="0" smtClean="0"/>
          </a:p>
          <a:p>
            <a:pPr lvl="0">
              <a:buFont typeface="Arial" pitchFamily="34" charset="0"/>
              <a:buChar char="•"/>
            </a:pPr>
            <a:endParaRPr lang="pl-PL" dirty="0" smtClean="0"/>
          </a:p>
          <a:p>
            <a:pPr>
              <a:buFont typeface="Arial" pitchFamily="34" charset="0"/>
              <a:buChar char="•"/>
            </a:pPr>
            <a:endParaRPr lang="pl-PL" dirty="0"/>
          </a:p>
        </p:txBody>
      </p:sp>
      <p:pic>
        <p:nvPicPr>
          <p:cNvPr id="4" name="Obraz 3" descr="Opolskie Kwitną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0"/>
            <a:ext cx="936104" cy="1087051"/>
          </a:xfrm>
          <a:prstGeom prst="rect">
            <a:avLst/>
          </a:prstGeom>
        </p:spPr>
      </p:pic>
      <p:pic>
        <p:nvPicPr>
          <p:cNvPr id="6" name="Obraz 5" descr="baromet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5856" y="6165304"/>
            <a:ext cx="3096344" cy="402460"/>
          </a:xfrm>
          <a:prstGeom prst="rect">
            <a:avLst/>
          </a:prstGeom>
        </p:spPr>
      </p:pic>
      <p:pic>
        <p:nvPicPr>
          <p:cNvPr id="3074" name="Picture 2" descr="http://www.wsm.opole.pl/images/obrazki_artykulow/WUP_Opol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328" y="188640"/>
            <a:ext cx="1514475" cy="866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71600" y="1268760"/>
            <a:ext cx="6694512" cy="1179562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bg1">
                    <a:lumMod val="50000"/>
                  </a:schemeClr>
                </a:solidFill>
              </a:rPr>
              <a:t>Zawód w równowadze</a:t>
            </a:r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1600" dirty="0" smtClean="0"/>
              <a:t>Do </a:t>
            </a:r>
            <a:r>
              <a:rPr lang="pl-PL" sz="1600" b="1" dirty="0" smtClean="0"/>
              <a:t>równowagi zaliczamy zawody </a:t>
            </a:r>
            <a:r>
              <a:rPr lang="pl-PL" sz="1600" dirty="0" smtClean="0"/>
              <a:t>w których nie ma problemów z obsadzeniem ofert pracy, ponieważ: </a:t>
            </a:r>
            <a:br>
              <a:rPr lang="pl-PL" sz="1600" dirty="0" smtClean="0"/>
            </a:br>
            <a:endParaRPr lang="pl-PL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7544" y="2492896"/>
            <a:ext cx="8424936" cy="314590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pl-PL" sz="2000" b="1" dirty="0" smtClean="0">
                <a:solidFill>
                  <a:schemeClr val="tx1"/>
                </a:solidFill>
              </a:rPr>
              <a:t>liczba ofert pracy i liczba odpowiednich kandydatów jest zbliżona</a:t>
            </a:r>
            <a:r>
              <a:rPr lang="pl-PL" sz="2000" dirty="0" smtClean="0">
                <a:solidFill>
                  <a:schemeClr val="tx1"/>
                </a:solidFill>
              </a:rPr>
              <a:t>,</a:t>
            </a:r>
          </a:p>
          <a:p>
            <a:pPr>
              <a:buFont typeface="Arial" pitchFamily="34" charset="0"/>
              <a:buChar char="•"/>
            </a:pPr>
            <a:r>
              <a:rPr lang="pl-PL" sz="2000" b="1" dirty="0" smtClean="0">
                <a:solidFill>
                  <a:schemeClr val="tx1"/>
                </a:solidFill>
              </a:rPr>
              <a:t>oferty nie trafiają do PUP</a:t>
            </a:r>
            <a:r>
              <a:rPr lang="pl-PL" sz="2000" dirty="0" smtClean="0">
                <a:solidFill>
                  <a:schemeClr val="tx1"/>
                </a:solidFill>
              </a:rPr>
              <a:t>, ale są na rynku i nie ma problemu z ich obsadzeniem,</a:t>
            </a:r>
          </a:p>
          <a:p>
            <a:pPr>
              <a:buFont typeface="Arial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</a:rPr>
              <a:t>w danym zawodzie są pracodawcy i pracownicy, ale </a:t>
            </a:r>
            <a:r>
              <a:rPr lang="pl-PL" sz="2000" b="1" dirty="0" smtClean="0">
                <a:solidFill>
                  <a:schemeClr val="tx1"/>
                </a:solidFill>
              </a:rPr>
              <a:t>nie ma „ruchu” </a:t>
            </a:r>
            <a:r>
              <a:rPr lang="pl-PL" sz="2000" dirty="0" smtClean="0">
                <a:solidFill>
                  <a:schemeClr val="tx1"/>
                </a:solidFill>
              </a:rPr>
              <a:t>w zawodzie (niska rotacja kadr).</a:t>
            </a:r>
          </a:p>
          <a:p>
            <a:pPr lvl="0">
              <a:buFont typeface="Arial" pitchFamily="34" charset="0"/>
              <a:buChar char="•"/>
            </a:pPr>
            <a:endParaRPr lang="pl-PL" sz="2000" dirty="0" smtClean="0"/>
          </a:p>
          <a:p>
            <a:pPr lvl="0">
              <a:buFont typeface="Arial" pitchFamily="34" charset="0"/>
              <a:buChar char="•"/>
            </a:pPr>
            <a:endParaRPr lang="pl-PL" dirty="0" smtClean="0"/>
          </a:p>
          <a:p>
            <a:pPr>
              <a:buFont typeface="Arial" pitchFamily="34" charset="0"/>
              <a:buChar char="•"/>
            </a:pPr>
            <a:endParaRPr lang="pl-PL" dirty="0"/>
          </a:p>
        </p:txBody>
      </p:sp>
      <p:pic>
        <p:nvPicPr>
          <p:cNvPr id="4" name="Obraz 3" descr="Opolskie Kwitną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0"/>
            <a:ext cx="936104" cy="1087051"/>
          </a:xfrm>
          <a:prstGeom prst="rect">
            <a:avLst/>
          </a:prstGeom>
        </p:spPr>
      </p:pic>
      <p:pic>
        <p:nvPicPr>
          <p:cNvPr id="6" name="Obraz 5" descr="baromet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5856" y="6165304"/>
            <a:ext cx="3096344" cy="402460"/>
          </a:xfrm>
          <a:prstGeom prst="rect">
            <a:avLst/>
          </a:prstGeom>
        </p:spPr>
      </p:pic>
      <p:pic>
        <p:nvPicPr>
          <p:cNvPr id="3074" name="Picture 2" descr="http://www.wsm.opole.pl/images/obrazki_artykulow/WUP_Opol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328" y="188640"/>
            <a:ext cx="1514475" cy="866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71600" y="1268760"/>
            <a:ext cx="6694512" cy="1179562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</a:rPr>
              <a:t>Zawód nadwyżkowy</a:t>
            </a:r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1600" dirty="0" smtClean="0"/>
              <a:t>Do </a:t>
            </a:r>
            <a:r>
              <a:rPr lang="pl-PL" sz="1600" b="1" dirty="0" smtClean="0"/>
              <a:t>nadwyżki zaliczamy zawody </a:t>
            </a:r>
            <a:r>
              <a:rPr lang="pl-PL" sz="1600" dirty="0" smtClean="0"/>
              <a:t>w których jest dużo mniej ofert pracy niż kandydatów spełniających wymagania: </a:t>
            </a:r>
            <a:br>
              <a:rPr lang="pl-PL" sz="1600" dirty="0" smtClean="0"/>
            </a:br>
            <a:endParaRPr lang="pl-PL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7544" y="2492896"/>
            <a:ext cx="8424936" cy="314590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</a:rPr>
              <a:t>na jedną ofertę przypada </a:t>
            </a:r>
            <a:r>
              <a:rPr lang="pl-PL" sz="2000" b="1" dirty="0" smtClean="0">
                <a:solidFill>
                  <a:schemeClr val="tx1"/>
                </a:solidFill>
              </a:rPr>
              <a:t>wiele osób bezrobotnych</a:t>
            </a:r>
            <a:r>
              <a:rPr lang="pl-PL" sz="2000" dirty="0" smtClean="0">
                <a:solidFill>
                  <a:schemeClr val="tx1"/>
                </a:solidFill>
              </a:rPr>
              <a:t>, które mogą podjąć daną pracę,</a:t>
            </a:r>
          </a:p>
          <a:p>
            <a:pPr>
              <a:buFont typeface="Arial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</a:rPr>
              <a:t>oferty są </a:t>
            </a:r>
            <a:r>
              <a:rPr lang="pl-PL" sz="2000" b="1" dirty="0" smtClean="0">
                <a:solidFill>
                  <a:schemeClr val="tx1"/>
                </a:solidFill>
              </a:rPr>
              <a:t>szybko realizowane</a:t>
            </a:r>
            <a:r>
              <a:rPr lang="pl-PL" sz="2000" dirty="0" smtClean="0">
                <a:solidFill>
                  <a:schemeClr val="tx1"/>
                </a:solidFill>
              </a:rPr>
              <a:t>, a osoby o odpowiednich kwalifikacjach mają problem ze znalezieniem zatrudnienia,</a:t>
            </a:r>
          </a:p>
          <a:p>
            <a:pPr>
              <a:buFont typeface="Arial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</a:rPr>
              <a:t>osoby o odpowiednich kwalifikacjach </a:t>
            </a:r>
            <a:r>
              <a:rPr lang="pl-PL" sz="2000" b="1" dirty="0" smtClean="0">
                <a:solidFill>
                  <a:schemeClr val="tx1"/>
                </a:solidFill>
              </a:rPr>
              <a:t>są zmuszone podejmować pracę w zawodzie w innych powiatach/krajach lub w innym zawodzie</a:t>
            </a:r>
            <a:r>
              <a:rPr lang="pl-PL" sz="2000" dirty="0" smtClean="0">
                <a:solidFill>
                  <a:schemeClr val="tx1"/>
                </a:solidFill>
              </a:rPr>
              <a:t> (ponieważ nie ma dla nich w powiecie ofert w zawodzie, w którym deklarują chęć pracy i posiadanie kwalifikacji).</a:t>
            </a:r>
          </a:p>
          <a:p>
            <a:pPr lvl="0">
              <a:buFont typeface="Arial" pitchFamily="34" charset="0"/>
              <a:buChar char="•"/>
            </a:pPr>
            <a:endParaRPr lang="pl-PL" sz="2000" dirty="0" smtClean="0"/>
          </a:p>
          <a:p>
            <a:pPr lvl="0">
              <a:buFont typeface="Arial" pitchFamily="34" charset="0"/>
              <a:buChar char="•"/>
            </a:pPr>
            <a:endParaRPr lang="pl-PL" dirty="0" smtClean="0"/>
          </a:p>
          <a:p>
            <a:pPr>
              <a:buFont typeface="Arial" pitchFamily="34" charset="0"/>
              <a:buChar char="•"/>
            </a:pPr>
            <a:endParaRPr lang="pl-PL" dirty="0"/>
          </a:p>
        </p:txBody>
      </p:sp>
      <p:pic>
        <p:nvPicPr>
          <p:cNvPr id="4" name="Obraz 3" descr="Opolskie Kwitną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0"/>
            <a:ext cx="936104" cy="1087051"/>
          </a:xfrm>
          <a:prstGeom prst="rect">
            <a:avLst/>
          </a:prstGeom>
        </p:spPr>
      </p:pic>
      <p:pic>
        <p:nvPicPr>
          <p:cNvPr id="6" name="Obraz 5" descr="baromet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5856" y="6165304"/>
            <a:ext cx="3096344" cy="402460"/>
          </a:xfrm>
          <a:prstGeom prst="rect">
            <a:avLst/>
          </a:prstGeom>
        </p:spPr>
      </p:pic>
      <p:pic>
        <p:nvPicPr>
          <p:cNvPr id="3074" name="Picture 2" descr="http://www.wsm.opole.pl/images/obrazki_artykulow/WUP_Opol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328" y="188640"/>
            <a:ext cx="1514475" cy="866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1196753"/>
            <a:ext cx="7772400" cy="1080120"/>
          </a:xfrm>
        </p:spPr>
        <p:txBody>
          <a:bodyPr>
            <a:normAutofit/>
          </a:bodyPr>
          <a:lstStyle/>
          <a:p>
            <a:r>
              <a:rPr lang="pl-PL" sz="2800" b="1" dirty="0" smtClean="0"/>
              <a:t>Przygotowanie się do badania</a:t>
            </a:r>
            <a:endParaRPr lang="pl-PL" sz="28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7544" y="3068960"/>
            <a:ext cx="8280920" cy="2808312"/>
          </a:xfrm>
        </p:spPr>
        <p:txBody>
          <a:bodyPr>
            <a:normAutofit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</a:rPr>
              <a:t>Czynniki mogące wpłynąć na sytuację na rynku pracy w 2018 roku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endParaRPr lang="pl-PL" sz="2000" dirty="0">
              <a:solidFill>
                <a:schemeClr val="tx1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</a:rPr>
              <a:t>Nowe inwestycje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endParaRPr lang="pl-PL" sz="2000" dirty="0" smtClean="0">
              <a:solidFill>
                <a:schemeClr val="tx1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</a:rPr>
              <a:t>Kwalifikacje osób poszukujących pracy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endParaRPr lang="pl-PL" sz="2000" dirty="0" smtClean="0">
              <a:solidFill>
                <a:schemeClr val="tx1"/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</a:rPr>
              <a:t>Oferty zgłaszane przez pracodawców</a:t>
            </a:r>
          </a:p>
          <a:p>
            <a:pPr>
              <a:buFont typeface="Arial" pitchFamily="34" charset="0"/>
              <a:buChar char="•"/>
            </a:pPr>
            <a:endParaRPr lang="pl-PL" dirty="0"/>
          </a:p>
        </p:txBody>
      </p:sp>
      <p:pic>
        <p:nvPicPr>
          <p:cNvPr id="4" name="Obraz 3" descr="Opolskie Kwitną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0"/>
            <a:ext cx="936104" cy="1087051"/>
          </a:xfrm>
          <a:prstGeom prst="rect">
            <a:avLst/>
          </a:prstGeom>
        </p:spPr>
      </p:pic>
      <p:pic>
        <p:nvPicPr>
          <p:cNvPr id="6" name="Obraz 5" descr="baromet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5856" y="6165304"/>
            <a:ext cx="3096344" cy="402460"/>
          </a:xfrm>
          <a:prstGeom prst="rect">
            <a:avLst/>
          </a:prstGeom>
        </p:spPr>
      </p:pic>
      <p:pic>
        <p:nvPicPr>
          <p:cNvPr id="3074" name="Picture 2" descr="http://www.wsm.opole.pl/images/obrazki_artykulow/WUP_Opol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328" y="188640"/>
            <a:ext cx="1514475" cy="866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87624" y="908720"/>
            <a:ext cx="6840760" cy="1226567"/>
          </a:xfrm>
        </p:spPr>
        <p:txBody>
          <a:bodyPr>
            <a:normAutofit/>
          </a:bodyPr>
          <a:lstStyle/>
          <a:p>
            <a:r>
              <a:rPr lang="pl-PL" sz="2800" b="1" dirty="0" smtClean="0"/>
              <a:t>Przebieg panelu</a:t>
            </a:r>
            <a:endParaRPr lang="pl-PL" sz="28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3528" y="1988840"/>
            <a:ext cx="8424936" cy="4176464"/>
          </a:xfrm>
        </p:spPr>
        <p:txBody>
          <a:bodyPr>
            <a:normAutofit fontScale="92500" lnSpcReduction="10000"/>
          </a:bodyPr>
          <a:lstStyle/>
          <a:p>
            <a:pPr lvl="0" algn="l">
              <a:buFont typeface="Arial" pitchFamily="34" charset="0"/>
              <a:buChar char="•"/>
            </a:pPr>
            <a:r>
              <a:rPr lang="pl-PL" sz="1800" b="1" dirty="0" smtClean="0">
                <a:solidFill>
                  <a:schemeClr val="tx1"/>
                </a:solidFill>
              </a:rPr>
              <a:t>Uczestnicy – pracownicy PUP, eksperci</a:t>
            </a:r>
          </a:p>
          <a:p>
            <a:pPr lvl="0" algn="l">
              <a:buFont typeface="Arial" pitchFamily="34" charset="0"/>
              <a:buChar char="•"/>
            </a:pPr>
            <a:endParaRPr lang="pl-PL" sz="1800" b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pl-PL" sz="1800" b="1" dirty="0" smtClean="0">
                <a:solidFill>
                  <a:schemeClr val="tx1"/>
                </a:solidFill>
              </a:rPr>
              <a:t> Dane pomocnicze</a:t>
            </a:r>
          </a:p>
          <a:p>
            <a:pPr lvl="0" algn="l">
              <a:buFont typeface="Arial" pitchFamily="34" charset="0"/>
              <a:buChar char="•"/>
            </a:pPr>
            <a:endParaRPr lang="pl-PL" sz="1800" b="1" dirty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pl-PL" sz="1800" b="1" dirty="0" smtClean="0">
                <a:solidFill>
                  <a:schemeClr val="tx1"/>
                </a:solidFill>
              </a:rPr>
              <a:t> Jak zmieni się zapotrzebowanie na pracowników w zawodzie [tutaj nazwa zawodu]? Czy wystąpi: szybki wzrost, wzrost, równowaga, spadek, szybki spadek?</a:t>
            </a:r>
          </a:p>
          <a:p>
            <a:pPr lvl="0" algn="l">
              <a:buFont typeface="Arial" pitchFamily="34" charset="0"/>
              <a:buChar char="•"/>
            </a:pPr>
            <a:endParaRPr lang="pl-PL" sz="1800" b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pl-PL" sz="1800" b="1" dirty="0" smtClean="0">
                <a:solidFill>
                  <a:schemeClr val="tx1"/>
                </a:solidFill>
              </a:rPr>
              <a:t> Jak będzie się kształtować relacja między dostępną siłą roboczą a zapotrzebowaniem na pracowników w zawodzie [tutaj nazwa zawodu] w 2017 roku? Czy wystąpi: duży deficyt poszukujących pracy, deficyt poszukujących pracy, równowaga popytu i podaży, nadwyżka poszukujących pracy, duża nadwyżka poszukujących pracy? </a:t>
            </a:r>
          </a:p>
          <a:p>
            <a:pPr lvl="0" algn="l">
              <a:buFont typeface="Arial" pitchFamily="34" charset="0"/>
              <a:buChar char="•"/>
            </a:pPr>
            <a:endParaRPr lang="pl-PL" sz="1800" b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pl-PL" sz="1800" b="1" dirty="0">
                <a:solidFill>
                  <a:schemeClr val="tx1"/>
                </a:solidFill>
              </a:rPr>
              <a:t> </a:t>
            </a:r>
            <a:r>
              <a:rPr lang="pl-PL" sz="1800" b="1" dirty="0" smtClean="0">
                <a:solidFill>
                  <a:schemeClr val="tx1"/>
                </a:solidFill>
              </a:rPr>
              <a:t>Subsydia i uwagi</a:t>
            </a:r>
          </a:p>
          <a:p>
            <a:pPr lvl="0" algn="l">
              <a:buFont typeface="Arial" pitchFamily="34" charset="0"/>
              <a:buChar char="•"/>
            </a:pPr>
            <a:endParaRPr lang="pl-PL" sz="1800" b="1" dirty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pl-PL" sz="1800" b="1" dirty="0" smtClean="0">
                <a:solidFill>
                  <a:schemeClr val="tx1"/>
                </a:solidFill>
              </a:rPr>
              <a:t>Zawody bez oceny</a:t>
            </a:r>
            <a:endParaRPr lang="pl-PL" sz="2000" b="1" dirty="0">
              <a:solidFill>
                <a:schemeClr val="tx1"/>
              </a:solidFill>
            </a:endParaRPr>
          </a:p>
        </p:txBody>
      </p:sp>
      <p:pic>
        <p:nvPicPr>
          <p:cNvPr id="4" name="Obraz 3" descr="Opolskie Kwitną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0"/>
            <a:ext cx="936104" cy="1087051"/>
          </a:xfrm>
          <a:prstGeom prst="rect">
            <a:avLst/>
          </a:prstGeom>
        </p:spPr>
      </p:pic>
      <p:pic>
        <p:nvPicPr>
          <p:cNvPr id="6" name="Obraz 5" descr="baromet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5856" y="6165304"/>
            <a:ext cx="3096344" cy="402460"/>
          </a:xfrm>
          <a:prstGeom prst="rect">
            <a:avLst/>
          </a:prstGeom>
        </p:spPr>
      </p:pic>
      <p:pic>
        <p:nvPicPr>
          <p:cNvPr id="3074" name="Picture 2" descr="http://www.wsm.opole.pl/images/obrazki_artykulow/WUP_Opol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328" y="188640"/>
            <a:ext cx="1514475" cy="866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43608" y="1052736"/>
            <a:ext cx="7200800" cy="1226567"/>
          </a:xfrm>
        </p:spPr>
        <p:txBody>
          <a:bodyPr>
            <a:normAutofit/>
          </a:bodyPr>
          <a:lstStyle/>
          <a:p>
            <a:r>
              <a:rPr lang="pl-PL" sz="2800" b="1" dirty="0" smtClean="0"/>
              <a:t>Upowszechnienie wyników badania</a:t>
            </a:r>
            <a:endParaRPr lang="pl-PL" sz="2800" b="1" dirty="0"/>
          </a:p>
        </p:txBody>
      </p:sp>
      <p:pic>
        <p:nvPicPr>
          <p:cNvPr id="4" name="Obraz 3" descr="Opolskie Kwitną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0"/>
            <a:ext cx="936104" cy="1087051"/>
          </a:xfrm>
          <a:prstGeom prst="rect">
            <a:avLst/>
          </a:prstGeom>
        </p:spPr>
      </p:pic>
      <p:pic>
        <p:nvPicPr>
          <p:cNvPr id="6" name="Obraz 5" descr="baromet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5856" y="6165304"/>
            <a:ext cx="3096344" cy="402460"/>
          </a:xfrm>
          <a:prstGeom prst="rect">
            <a:avLst/>
          </a:prstGeom>
        </p:spPr>
      </p:pic>
      <p:pic>
        <p:nvPicPr>
          <p:cNvPr id="3074" name="Picture 2" descr="http://www.wsm.opole.pl/images/obrazki_artykulow/WUP_Opol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328" y="188640"/>
            <a:ext cx="1514475" cy="866776"/>
          </a:xfrm>
          <a:prstGeom prst="rect">
            <a:avLst/>
          </a:prstGeom>
          <a:noFill/>
        </p:spPr>
      </p:pic>
      <p:sp>
        <p:nvSpPr>
          <p:cNvPr id="12" name="Tytuł 1"/>
          <p:cNvSpPr txBox="1">
            <a:spLocks/>
          </p:cNvSpPr>
          <p:nvPr/>
        </p:nvSpPr>
        <p:spPr>
          <a:xfrm>
            <a:off x="395536" y="2348880"/>
            <a:ext cx="8352928" cy="3600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pl-P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rPr>
              <a:t>Wyniki badania dla każdego powiatu oraz województwa są dostępne w serwisie internetowym (tym samym, który służy do realizacji badania): </a:t>
            </a:r>
            <a:r>
              <a:rPr lang="pl-PL" sz="4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barometrzawodow.pl</a:t>
            </a:r>
          </a:p>
          <a:p>
            <a:pPr lvl="0" algn="ctr">
              <a:spcBef>
                <a:spcPct val="0"/>
              </a:spcBef>
            </a:pPr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</TotalTime>
  <Words>576</Words>
  <Application>Microsoft Office PowerPoint</Application>
  <PresentationFormat>Pokaz na ekranie (4:3)</PresentationFormat>
  <Paragraphs>136</Paragraphs>
  <Slides>17</Slides>
  <Notes>17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Motyw pakietu Office</vt:lpstr>
      <vt:lpstr>  Zawody deficytowe i nadwyżkowe          w powiecie głubczyckim na podstawie badania  Barometr zawodów                              </vt:lpstr>
      <vt:lpstr>Barometr zawodów – badanie jakościowe  </vt:lpstr>
      <vt:lpstr>Klasyfikacja  grup zawodowych</vt:lpstr>
      <vt:lpstr>Zawód deficytowy Do deficytu zaliczamy zawody, w których na oferty pracy nie można znaleźć pracowników ponieważ:  </vt:lpstr>
      <vt:lpstr>Zawód w równowadze Do równowagi zaliczamy zawody w których nie ma problemów z obsadzeniem ofert pracy, ponieważ:  </vt:lpstr>
      <vt:lpstr>Zawód nadwyżkowy Do nadwyżki zaliczamy zawody w których jest dużo mniej ofert pracy niż kandydatów spełniających wymagania:  </vt:lpstr>
      <vt:lpstr>Przygotowanie się do badania</vt:lpstr>
      <vt:lpstr>Przebieg panelu</vt:lpstr>
      <vt:lpstr>Upowszechnienie wyników badania</vt:lpstr>
      <vt:lpstr>Powiat głubczycki                                                 zawody nadwyżkowe</vt:lpstr>
      <vt:lpstr>Powiat głubczycki                                          zawody nadwyżkowe</vt:lpstr>
      <vt:lpstr>Powiat głubczycki                                                 zawody nadwyżkowe</vt:lpstr>
      <vt:lpstr>Powiat głubczycki                                         zawody deficytowe</vt:lpstr>
      <vt:lpstr>Powiat głubczycki                                                zawody deficytowe</vt:lpstr>
      <vt:lpstr>Powiat głubczycki                                             zawody deficytowe</vt:lpstr>
      <vt:lpstr>Powiat głubczycki                                                zawody deficytowe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Paulina Laskowska</dc:creator>
  <cp:lastModifiedBy>K. Duraj</cp:lastModifiedBy>
  <cp:revision>107</cp:revision>
  <cp:lastPrinted>2017-10-16T07:54:58Z</cp:lastPrinted>
  <dcterms:created xsi:type="dcterms:W3CDTF">2016-07-21T12:03:35Z</dcterms:created>
  <dcterms:modified xsi:type="dcterms:W3CDTF">2018-03-02T09:47:03Z</dcterms:modified>
</cp:coreProperties>
</file>